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46"/>
  </p:notesMasterIdLst>
  <p:handoutMasterIdLst>
    <p:handoutMasterId r:id="rId47"/>
  </p:handoutMasterIdLst>
  <p:sldIdLst>
    <p:sldId id="256" r:id="rId2"/>
    <p:sldId id="429" r:id="rId3"/>
    <p:sldId id="261" r:id="rId4"/>
    <p:sldId id="548" r:id="rId5"/>
    <p:sldId id="562" r:id="rId6"/>
    <p:sldId id="275" r:id="rId7"/>
    <p:sldId id="563" r:id="rId8"/>
    <p:sldId id="276" r:id="rId9"/>
    <p:sldId id="277" r:id="rId10"/>
    <p:sldId id="564" r:id="rId11"/>
    <p:sldId id="279" r:id="rId12"/>
    <p:sldId id="475" r:id="rId13"/>
    <p:sldId id="565" r:id="rId14"/>
    <p:sldId id="573" r:id="rId15"/>
    <p:sldId id="269" r:id="rId16"/>
    <p:sldId id="474" r:id="rId17"/>
    <p:sldId id="566" r:id="rId18"/>
    <p:sldId id="273" r:id="rId19"/>
    <p:sldId id="567" r:id="rId20"/>
    <p:sldId id="568" r:id="rId21"/>
    <p:sldId id="461" r:id="rId22"/>
    <p:sldId id="480" r:id="rId23"/>
    <p:sldId id="435" r:id="rId24"/>
    <p:sldId id="570" r:id="rId25"/>
    <p:sldId id="571" r:id="rId26"/>
    <p:sldId id="572" r:id="rId27"/>
    <p:sldId id="574" r:id="rId28"/>
    <p:sldId id="320" r:id="rId29"/>
    <p:sldId id="488" r:id="rId30"/>
    <p:sldId id="575" r:id="rId31"/>
    <p:sldId id="258" r:id="rId32"/>
    <p:sldId id="576" r:id="rId33"/>
    <p:sldId id="259" r:id="rId34"/>
    <p:sldId id="577" r:id="rId35"/>
    <p:sldId id="579" r:id="rId36"/>
    <p:sldId id="550" r:id="rId37"/>
    <p:sldId id="569" r:id="rId38"/>
    <p:sldId id="580" r:id="rId39"/>
    <p:sldId id="559" r:id="rId40"/>
    <p:sldId id="554" r:id="rId41"/>
    <p:sldId id="560" r:id="rId42"/>
    <p:sldId id="486" r:id="rId43"/>
    <p:sldId id="555" r:id="rId44"/>
    <p:sldId id="288" r:id="rId45"/>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A80C61-FD8B-452C-A7C1-09C3E576A1E0}">
          <p14:sldIdLst>
            <p14:sldId id="256"/>
            <p14:sldId id="429"/>
            <p14:sldId id="261"/>
            <p14:sldId id="548"/>
            <p14:sldId id="562"/>
            <p14:sldId id="275"/>
            <p14:sldId id="563"/>
            <p14:sldId id="276"/>
            <p14:sldId id="277"/>
            <p14:sldId id="564"/>
            <p14:sldId id="279"/>
            <p14:sldId id="475"/>
            <p14:sldId id="565"/>
            <p14:sldId id="573"/>
            <p14:sldId id="269"/>
            <p14:sldId id="474"/>
            <p14:sldId id="566"/>
            <p14:sldId id="273"/>
            <p14:sldId id="567"/>
            <p14:sldId id="568"/>
            <p14:sldId id="461"/>
            <p14:sldId id="480"/>
            <p14:sldId id="435"/>
            <p14:sldId id="570"/>
            <p14:sldId id="571"/>
            <p14:sldId id="572"/>
            <p14:sldId id="574"/>
            <p14:sldId id="320"/>
            <p14:sldId id="488"/>
            <p14:sldId id="575"/>
            <p14:sldId id="258"/>
            <p14:sldId id="576"/>
            <p14:sldId id="259"/>
            <p14:sldId id="577"/>
            <p14:sldId id="579"/>
          </p14:sldIdLst>
        </p14:section>
        <p14:section name="Untitled Section" id="{E9984D72-FC49-4ACC-8AB3-4FF0C6894B4D}">
          <p14:sldIdLst>
            <p14:sldId id="550"/>
            <p14:sldId id="569"/>
            <p14:sldId id="580"/>
            <p14:sldId id="559"/>
            <p14:sldId id="554"/>
            <p14:sldId id="560"/>
            <p14:sldId id="486"/>
            <p14:sldId id="555"/>
            <p14:sldId id="28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AFF"/>
    <a:srgbClr val="AA9C8F"/>
    <a:srgbClr val="DED9D5"/>
    <a:srgbClr val="002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2465" autoAdjust="0"/>
  </p:normalViewPr>
  <p:slideViewPr>
    <p:cSldViewPr snapToGrid="0">
      <p:cViewPr varScale="1">
        <p:scale>
          <a:sx n="57" d="100"/>
          <a:sy n="57" d="100"/>
        </p:scale>
        <p:origin x="2600" y="1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478CC-2F32-4BDB-836E-CADD24F3793C}"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35651A49-3D6C-465B-946B-BC18FBBDFDCF}">
      <dgm:prSet/>
      <dgm:spPr/>
      <dgm:t>
        <a:bodyPr/>
        <a:lstStyle/>
        <a:p>
          <a:r>
            <a:rPr lang="en-US" dirty="0"/>
            <a:t>Hot Button Issues</a:t>
          </a:r>
        </a:p>
      </dgm:t>
    </dgm:pt>
    <dgm:pt modelId="{AEF5F973-B8CA-4BAB-A2D3-5B70D01334A1}" type="parTrans" cxnId="{CAC244F3-A77A-41F9-843D-8542866901C2}">
      <dgm:prSet/>
      <dgm:spPr/>
      <dgm:t>
        <a:bodyPr/>
        <a:lstStyle/>
        <a:p>
          <a:endParaRPr lang="en-US"/>
        </a:p>
      </dgm:t>
    </dgm:pt>
    <dgm:pt modelId="{317D028C-E8AE-41D7-AE66-FE48EF0A66AE}" type="sibTrans" cxnId="{CAC244F3-A77A-41F9-843D-8542866901C2}">
      <dgm:prSet/>
      <dgm:spPr/>
      <dgm:t>
        <a:bodyPr/>
        <a:lstStyle/>
        <a:p>
          <a:endParaRPr lang="en-US"/>
        </a:p>
      </dgm:t>
    </dgm:pt>
    <dgm:pt modelId="{BC00043A-01C4-4A37-99D4-6B71C833EEB9}">
      <dgm:prSet/>
      <dgm:spPr/>
      <dgm:t>
        <a:bodyPr/>
        <a:lstStyle/>
        <a:p>
          <a:r>
            <a:rPr lang="en-US" dirty="0"/>
            <a:t>State Law Developments	</a:t>
          </a:r>
        </a:p>
      </dgm:t>
    </dgm:pt>
    <dgm:pt modelId="{AC1A8096-95C8-495B-8D62-CED1B9D9093C}" type="parTrans" cxnId="{0812FFD9-9EC8-4B85-9F0D-37670D112125}">
      <dgm:prSet/>
      <dgm:spPr/>
      <dgm:t>
        <a:bodyPr/>
        <a:lstStyle/>
        <a:p>
          <a:endParaRPr lang="en-US"/>
        </a:p>
      </dgm:t>
    </dgm:pt>
    <dgm:pt modelId="{C87EFFE5-B9B8-4295-B868-47FD45161CE7}" type="sibTrans" cxnId="{0812FFD9-9EC8-4B85-9F0D-37670D112125}">
      <dgm:prSet/>
      <dgm:spPr/>
      <dgm:t>
        <a:bodyPr/>
        <a:lstStyle/>
        <a:p>
          <a:endParaRPr lang="en-US"/>
        </a:p>
      </dgm:t>
    </dgm:pt>
    <dgm:pt modelId="{B4283A32-298C-40BF-84BA-BECB12519243}">
      <dgm:prSet/>
      <dgm:spPr/>
      <dgm:t>
        <a:bodyPr/>
        <a:lstStyle/>
        <a:p>
          <a:r>
            <a:rPr lang="en-US" dirty="0"/>
            <a:t>Federal Agency Updates</a:t>
          </a:r>
        </a:p>
      </dgm:t>
    </dgm:pt>
    <dgm:pt modelId="{3563ADB4-4C6F-4348-9706-EFC2E779C717}" type="sibTrans" cxnId="{61D147B9-16F3-41F8-A942-BC36163F545E}">
      <dgm:prSet/>
      <dgm:spPr/>
      <dgm:t>
        <a:bodyPr/>
        <a:lstStyle/>
        <a:p>
          <a:endParaRPr lang="en-US"/>
        </a:p>
      </dgm:t>
    </dgm:pt>
    <dgm:pt modelId="{B25B15C8-5D96-4891-9F4F-FE300F561F93}" type="parTrans" cxnId="{61D147B9-16F3-41F8-A942-BC36163F545E}">
      <dgm:prSet/>
      <dgm:spPr/>
      <dgm:t>
        <a:bodyPr/>
        <a:lstStyle/>
        <a:p>
          <a:endParaRPr lang="en-US"/>
        </a:p>
      </dgm:t>
    </dgm:pt>
    <dgm:pt modelId="{DAF5F679-7E55-438F-9D3E-2A4573AAD916}">
      <dgm:prSet/>
      <dgm:spPr/>
      <dgm:t>
        <a:bodyPr/>
        <a:lstStyle/>
        <a:p>
          <a:r>
            <a:rPr lang="en-US" dirty="0"/>
            <a:t>Forecasting 2023</a:t>
          </a:r>
        </a:p>
      </dgm:t>
    </dgm:pt>
    <dgm:pt modelId="{64CA4FC3-CD18-438D-88D5-757EE12B5657}" type="sibTrans" cxnId="{76149288-E826-40FE-8B0C-092C9AC9EA64}">
      <dgm:prSet/>
      <dgm:spPr/>
      <dgm:t>
        <a:bodyPr/>
        <a:lstStyle/>
        <a:p>
          <a:endParaRPr lang="en-US"/>
        </a:p>
      </dgm:t>
    </dgm:pt>
    <dgm:pt modelId="{F05AE968-A334-4626-BBA2-0BD4D7A3BA46}" type="parTrans" cxnId="{76149288-E826-40FE-8B0C-092C9AC9EA64}">
      <dgm:prSet/>
      <dgm:spPr/>
      <dgm:t>
        <a:bodyPr/>
        <a:lstStyle/>
        <a:p>
          <a:endParaRPr lang="en-US"/>
        </a:p>
      </dgm:t>
    </dgm:pt>
    <dgm:pt modelId="{1FBD424C-E1B7-4893-8E4C-EA5AE703892E}">
      <dgm:prSet/>
      <dgm:spPr/>
      <dgm:t>
        <a:bodyPr/>
        <a:lstStyle/>
        <a:p>
          <a:r>
            <a:rPr lang="en-US" dirty="0"/>
            <a:t>Federal Legislation		</a:t>
          </a:r>
        </a:p>
      </dgm:t>
    </dgm:pt>
    <dgm:pt modelId="{DEA74357-21D5-4B21-AB39-F68CDF8C0693}" type="parTrans" cxnId="{70BF5B72-DF6A-41F6-B5CA-63BC4EADF43B}">
      <dgm:prSet/>
      <dgm:spPr/>
      <dgm:t>
        <a:bodyPr/>
        <a:lstStyle/>
        <a:p>
          <a:endParaRPr lang="en-US"/>
        </a:p>
      </dgm:t>
    </dgm:pt>
    <dgm:pt modelId="{0B30DAFC-87BE-4CC3-A09E-51DFDE5776E3}" type="sibTrans" cxnId="{70BF5B72-DF6A-41F6-B5CA-63BC4EADF43B}">
      <dgm:prSet/>
      <dgm:spPr/>
      <dgm:t>
        <a:bodyPr/>
        <a:lstStyle/>
        <a:p>
          <a:endParaRPr lang="en-US"/>
        </a:p>
      </dgm:t>
    </dgm:pt>
    <dgm:pt modelId="{E0DD7474-DD1E-4163-8641-5BD8E6087A2B}" type="pres">
      <dgm:prSet presAssocID="{237478CC-2F32-4BDB-836E-CADD24F3793C}" presName="linear" presStyleCnt="0">
        <dgm:presLayoutVars>
          <dgm:animLvl val="lvl"/>
          <dgm:resizeHandles val="exact"/>
        </dgm:presLayoutVars>
      </dgm:prSet>
      <dgm:spPr/>
    </dgm:pt>
    <dgm:pt modelId="{2C432DDB-899A-4A33-861A-51E896254D1A}" type="pres">
      <dgm:prSet presAssocID="{35651A49-3D6C-465B-946B-BC18FBBDFDCF}" presName="parentText" presStyleLbl="node1" presStyleIdx="0" presStyleCnt="5">
        <dgm:presLayoutVars>
          <dgm:chMax val="0"/>
          <dgm:bulletEnabled val="1"/>
        </dgm:presLayoutVars>
      </dgm:prSet>
      <dgm:spPr/>
    </dgm:pt>
    <dgm:pt modelId="{9CB7ED36-3E24-4A85-92C0-C741A79FF60E}" type="pres">
      <dgm:prSet presAssocID="{317D028C-E8AE-41D7-AE66-FE48EF0A66AE}" presName="spacer" presStyleCnt="0"/>
      <dgm:spPr/>
    </dgm:pt>
    <dgm:pt modelId="{D89C4F3C-E98B-4DD8-85C2-C8A993BDF70E}" type="pres">
      <dgm:prSet presAssocID="{1FBD424C-E1B7-4893-8E4C-EA5AE703892E}" presName="parentText" presStyleLbl="node1" presStyleIdx="1" presStyleCnt="5">
        <dgm:presLayoutVars>
          <dgm:chMax val="0"/>
          <dgm:bulletEnabled val="1"/>
        </dgm:presLayoutVars>
      </dgm:prSet>
      <dgm:spPr/>
    </dgm:pt>
    <dgm:pt modelId="{AAD9DE41-4C8E-4C41-99D7-958167AE29FF}" type="pres">
      <dgm:prSet presAssocID="{0B30DAFC-87BE-4CC3-A09E-51DFDE5776E3}" presName="spacer" presStyleCnt="0"/>
      <dgm:spPr/>
    </dgm:pt>
    <dgm:pt modelId="{9E5C793F-3972-4E68-8D67-2CB8B2938766}" type="pres">
      <dgm:prSet presAssocID="{B4283A32-298C-40BF-84BA-BECB12519243}" presName="parentText" presStyleLbl="node1" presStyleIdx="2" presStyleCnt="5">
        <dgm:presLayoutVars>
          <dgm:chMax val="0"/>
          <dgm:bulletEnabled val="1"/>
        </dgm:presLayoutVars>
      </dgm:prSet>
      <dgm:spPr/>
    </dgm:pt>
    <dgm:pt modelId="{31BA28D3-55A9-4EC0-BF2B-E2C853FD9F59}" type="pres">
      <dgm:prSet presAssocID="{3563ADB4-4C6F-4348-9706-EFC2E779C717}" presName="spacer" presStyleCnt="0"/>
      <dgm:spPr/>
    </dgm:pt>
    <dgm:pt modelId="{8B6F8F6E-E047-4208-9F48-5B6284BD5ABC}" type="pres">
      <dgm:prSet presAssocID="{BC00043A-01C4-4A37-99D4-6B71C833EEB9}" presName="parentText" presStyleLbl="node1" presStyleIdx="3" presStyleCnt="5">
        <dgm:presLayoutVars>
          <dgm:chMax val="0"/>
          <dgm:bulletEnabled val="1"/>
        </dgm:presLayoutVars>
      </dgm:prSet>
      <dgm:spPr/>
    </dgm:pt>
    <dgm:pt modelId="{CC8FC004-3FC3-453D-88B2-F354962B50B8}" type="pres">
      <dgm:prSet presAssocID="{C87EFFE5-B9B8-4295-B868-47FD45161CE7}" presName="spacer" presStyleCnt="0"/>
      <dgm:spPr/>
    </dgm:pt>
    <dgm:pt modelId="{7FCD3BB7-9EF6-4B18-935C-036706B1912A}" type="pres">
      <dgm:prSet presAssocID="{DAF5F679-7E55-438F-9D3E-2A4573AAD916}" presName="parentText" presStyleLbl="node1" presStyleIdx="4" presStyleCnt="5" custLinFactNeighborX="-138" custLinFactNeighborY="-37231">
        <dgm:presLayoutVars>
          <dgm:chMax val="0"/>
          <dgm:bulletEnabled val="1"/>
        </dgm:presLayoutVars>
      </dgm:prSet>
      <dgm:spPr/>
    </dgm:pt>
  </dgm:ptLst>
  <dgm:cxnLst>
    <dgm:cxn modelId="{86FAD270-B7BA-4CC7-AA84-2590DDFF9848}" type="presOf" srcId="{237478CC-2F32-4BDB-836E-CADD24F3793C}" destId="{E0DD7474-DD1E-4163-8641-5BD8E6087A2B}" srcOrd="0" destOrd="0" presId="urn:microsoft.com/office/officeart/2005/8/layout/vList2"/>
    <dgm:cxn modelId="{70BF5B72-DF6A-41F6-B5CA-63BC4EADF43B}" srcId="{237478CC-2F32-4BDB-836E-CADD24F3793C}" destId="{1FBD424C-E1B7-4893-8E4C-EA5AE703892E}" srcOrd="1" destOrd="0" parTransId="{DEA74357-21D5-4B21-AB39-F68CDF8C0693}" sibTransId="{0B30DAFC-87BE-4CC3-A09E-51DFDE5776E3}"/>
    <dgm:cxn modelId="{A2637A73-219D-433D-AA8E-7D1C04840A18}" type="presOf" srcId="{B4283A32-298C-40BF-84BA-BECB12519243}" destId="{9E5C793F-3972-4E68-8D67-2CB8B2938766}" srcOrd="0" destOrd="0" presId="urn:microsoft.com/office/officeart/2005/8/layout/vList2"/>
    <dgm:cxn modelId="{7F6C717D-F5A6-4BD6-9B7C-B90ECC8A7E25}" type="presOf" srcId="{35651A49-3D6C-465B-946B-BC18FBBDFDCF}" destId="{2C432DDB-899A-4A33-861A-51E896254D1A}" srcOrd="0" destOrd="0" presId="urn:microsoft.com/office/officeart/2005/8/layout/vList2"/>
    <dgm:cxn modelId="{76149288-E826-40FE-8B0C-092C9AC9EA64}" srcId="{237478CC-2F32-4BDB-836E-CADD24F3793C}" destId="{DAF5F679-7E55-438F-9D3E-2A4573AAD916}" srcOrd="4" destOrd="0" parTransId="{F05AE968-A334-4626-BBA2-0BD4D7A3BA46}" sibTransId="{64CA4FC3-CD18-438D-88D5-757EE12B5657}"/>
    <dgm:cxn modelId="{E26F1596-41EE-4A96-8F3D-1CCA01C2C767}" type="presOf" srcId="{DAF5F679-7E55-438F-9D3E-2A4573AAD916}" destId="{7FCD3BB7-9EF6-4B18-935C-036706B1912A}" srcOrd="0" destOrd="0" presId="urn:microsoft.com/office/officeart/2005/8/layout/vList2"/>
    <dgm:cxn modelId="{A1004C99-B083-4647-BB6F-A89A2784EEC6}" type="presOf" srcId="{BC00043A-01C4-4A37-99D4-6B71C833EEB9}" destId="{8B6F8F6E-E047-4208-9F48-5B6284BD5ABC}" srcOrd="0" destOrd="0" presId="urn:microsoft.com/office/officeart/2005/8/layout/vList2"/>
    <dgm:cxn modelId="{61D147B9-16F3-41F8-A942-BC36163F545E}" srcId="{237478CC-2F32-4BDB-836E-CADD24F3793C}" destId="{B4283A32-298C-40BF-84BA-BECB12519243}" srcOrd="2" destOrd="0" parTransId="{B25B15C8-5D96-4891-9F4F-FE300F561F93}" sibTransId="{3563ADB4-4C6F-4348-9706-EFC2E779C717}"/>
    <dgm:cxn modelId="{56A729C5-3331-4A4D-9DF6-2EFF51B1DB8F}" type="presOf" srcId="{1FBD424C-E1B7-4893-8E4C-EA5AE703892E}" destId="{D89C4F3C-E98B-4DD8-85C2-C8A993BDF70E}" srcOrd="0" destOrd="0" presId="urn:microsoft.com/office/officeart/2005/8/layout/vList2"/>
    <dgm:cxn modelId="{0812FFD9-9EC8-4B85-9F0D-37670D112125}" srcId="{237478CC-2F32-4BDB-836E-CADD24F3793C}" destId="{BC00043A-01C4-4A37-99D4-6B71C833EEB9}" srcOrd="3" destOrd="0" parTransId="{AC1A8096-95C8-495B-8D62-CED1B9D9093C}" sibTransId="{C87EFFE5-B9B8-4295-B868-47FD45161CE7}"/>
    <dgm:cxn modelId="{CAC244F3-A77A-41F9-843D-8542866901C2}" srcId="{237478CC-2F32-4BDB-836E-CADD24F3793C}" destId="{35651A49-3D6C-465B-946B-BC18FBBDFDCF}" srcOrd="0" destOrd="0" parTransId="{AEF5F973-B8CA-4BAB-A2D3-5B70D01334A1}" sibTransId="{317D028C-E8AE-41D7-AE66-FE48EF0A66AE}"/>
    <dgm:cxn modelId="{18DED54A-F06A-475E-B8C0-1A7DBAD8ACF6}" type="presParOf" srcId="{E0DD7474-DD1E-4163-8641-5BD8E6087A2B}" destId="{2C432DDB-899A-4A33-861A-51E896254D1A}" srcOrd="0" destOrd="0" presId="urn:microsoft.com/office/officeart/2005/8/layout/vList2"/>
    <dgm:cxn modelId="{2FF4679C-3231-4B0F-B8F6-93E277F88233}" type="presParOf" srcId="{E0DD7474-DD1E-4163-8641-5BD8E6087A2B}" destId="{9CB7ED36-3E24-4A85-92C0-C741A79FF60E}" srcOrd="1" destOrd="0" presId="urn:microsoft.com/office/officeart/2005/8/layout/vList2"/>
    <dgm:cxn modelId="{0726568C-E30E-49A0-A0B2-3493EC5396C2}" type="presParOf" srcId="{E0DD7474-DD1E-4163-8641-5BD8E6087A2B}" destId="{D89C4F3C-E98B-4DD8-85C2-C8A993BDF70E}" srcOrd="2" destOrd="0" presId="urn:microsoft.com/office/officeart/2005/8/layout/vList2"/>
    <dgm:cxn modelId="{1F1F0B2B-C662-42CA-AD75-8048648DFE78}" type="presParOf" srcId="{E0DD7474-DD1E-4163-8641-5BD8E6087A2B}" destId="{AAD9DE41-4C8E-4C41-99D7-958167AE29FF}" srcOrd="3" destOrd="0" presId="urn:microsoft.com/office/officeart/2005/8/layout/vList2"/>
    <dgm:cxn modelId="{08E36CB9-C304-43FD-B369-3C1941B58836}" type="presParOf" srcId="{E0DD7474-DD1E-4163-8641-5BD8E6087A2B}" destId="{9E5C793F-3972-4E68-8D67-2CB8B2938766}" srcOrd="4" destOrd="0" presId="urn:microsoft.com/office/officeart/2005/8/layout/vList2"/>
    <dgm:cxn modelId="{9D4802C3-14FA-4EFA-8CDF-02A1C566B107}" type="presParOf" srcId="{E0DD7474-DD1E-4163-8641-5BD8E6087A2B}" destId="{31BA28D3-55A9-4EC0-BF2B-E2C853FD9F59}" srcOrd="5" destOrd="0" presId="urn:microsoft.com/office/officeart/2005/8/layout/vList2"/>
    <dgm:cxn modelId="{1CA3423E-0EE0-4616-A2B3-04CF466A1102}" type="presParOf" srcId="{E0DD7474-DD1E-4163-8641-5BD8E6087A2B}" destId="{8B6F8F6E-E047-4208-9F48-5B6284BD5ABC}" srcOrd="6" destOrd="0" presId="urn:microsoft.com/office/officeart/2005/8/layout/vList2"/>
    <dgm:cxn modelId="{B6F1E620-68DC-4338-A113-80CF15BBA5E3}" type="presParOf" srcId="{E0DD7474-DD1E-4163-8641-5BD8E6087A2B}" destId="{CC8FC004-3FC3-453D-88B2-F354962B50B8}" srcOrd="7" destOrd="0" presId="urn:microsoft.com/office/officeart/2005/8/layout/vList2"/>
    <dgm:cxn modelId="{66304A80-7D7A-4605-8416-3CA5FFAF2E30}" type="presParOf" srcId="{E0DD7474-DD1E-4163-8641-5BD8E6087A2B}" destId="{7FCD3BB7-9EF6-4B18-935C-036706B1912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B4CCAB-4E4E-46CD-AC0F-4CB1E521D8EE}"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2CC3CF5C-33EB-4745-BBF3-1408941481E8}">
      <dgm:prSet/>
      <dgm:spPr/>
      <dgm:t>
        <a:bodyPr/>
        <a:lstStyle/>
        <a:p>
          <a:pPr>
            <a:defRPr b="1"/>
          </a:pPr>
          <a:r>
            <a:rPr lang="en-US" dirty="0"/>
            <a:t>May 2022</a:t>
          </a:r>
        </a:p>
      </dgm:t>
    </dgm:pt>
    <dgm:pt modelId="{D842C2C0-F23B-460C-8A99-E35AB36CC635}" type="parTrans" cxnId="{179E6787-0C69-4987-AF36-E47BE6758863}">
      <dgm:prSet/>
      <dgm:spPr/>
      <dgm:t>
        <a:bodyPr/>
        <a:lstStyle/>
        <a:p>
          <a:endParaRPr lang="en-US"/>
        </a:p>
      </dgm:t>
    </dgm:pt>
    <dgm:pt modelId="{4F354F47-2194-43AD-B90E-4FEC6BB213D7}" type="sibTrans" cxnId="{179E6787-0C69-4987-AF36-E47BE6758863}">
      <dgm:prSet/>
      <dgm:spPr/>
      <dgm:t>
        <a:bodyPr/>
        <a:lstStyle/>
        <a:p>
          <a:endParaRPr lang="en-US"/>
        </a:p>
      </dgm:t>
    </dgm:pt>
    <dgm:pt modelId="{7449BA95-9556-4C7F-8569-6AA958CEF655}">
      <dgm:prSet/>
      <dgm:spPr/>
      <dgm:t>
        <a:bodyPr/>
        <a:lstStyle/>
        <a:p>
          <a:r>
            <a:rPr lang="en-US" dirty="0"/>
            <a:t>EEOC releases The Americans with Disabilities Act and the Use of Software, Algorithms, and Artificial Intelligence to Assess Job Applicants and Employees</a:t>
          </a:r>
        </a:p>
      </dgm:t>
    </dgm:pt>
    <dgm:pt modelId="{4E03EC90-D2AD-4054-9AD4-460DA1416AD9}" type="parTrans" cxnId="{F42C2423-1882-440C-A39B-5E9E63CB8682}">
      <dgm:prSet/>
      <dgm:spPr/>
      <dgm:t>
        <a:bodyPr/>
        <a:lstStyle/>
        <a:p>
          <a:endParaRPr lang="en-US"/>
        </a:p>
      </dgm:t>
    </dgm:pt>
    <dgm:pt modelId="{133E9229-4D1A-4963-A1AA-30919D645553}" type="sibTrans" cxnId="{F42C2423-1882-440C-A39B-5E9E63CB8682}">
      <dgm:prSet/>
      <dgm:spPr/>
      <dgm:t>
        <a:bodyPr/>
        <a:lstStyle/>
        <a:p>
          <a:endParaRPr lang="en-US"/>
        </a:p>
      </dgm:t>
    </dgm:pt>
    <dgm:pt modelId="{B38FF5B1-F787-4262-8C8A-C0B464E50ECB}">
      <dgm:prSet/>
      <dgm:spPr/>
      <dgm:t>
        <a:bodyPr/>
        <a:lstStyle/>
        <a:p>
          <a:pPr>
            <a:defRPr b="1"/>
          </a:pPr>
          <a:r>
            <a:rPr lang="en-US" dirty="0"/>
            <a:t>Oct. 2022</a:t>
          </a:r>
        </a:p>
      </dgm:t>
    </dgm:pt>
    <dgm:pt modelId="{BB486609-D4F0-4570-ABCC-B60AFAB60DE1}" type="parTrans" cxnId="{E960E3D2-D5C4-402E-864A-C6667F7BC08F}">
      <dgm:prSet/>
      <dgm:spPr/>
      <dgm:t>
        <a:bodyPr/>
        <a:lstStyle/>
        <a:p>
          <a:endParaRPr lang="en-US"/>
        </a:p>
      </dgm:t>
    </dgm:pt>
    <dgm:pt modelId="{7D057E8E-0B5B-4EDC-A322-C2A23D67BDC1}" type="sibTrans" cxnId="{E960E3D2-D5C4-402E-864A-C6667F7BC08F}">
      <dgm:prSet/>
      <dgm:spPr/>
      <dgm:t>
        <a:bodyPr/>
        <a:lstStyle/>
        <a:p>
          <a:endParaRPr lang="en-US"/>
        </a:p>
      </dgm:t>
    </dgm:pt>
    <dgm:pt modelId="{992A332F-8B02-4E84-BD20-37562CE3663E}">
      <dgm:prSet/>
      <dgm:spPr/>
      <dgm:t>
        <a:bodyPr/>
        <a:lstStyle/>
        <a:p>
          <a:r>
            <a:rPr lang="en-US" dirty="0"/>
            <a:t>NLRB GC Abruzzo issues Memorandum GC 23-02: Electronic Monitoring and Algorithmic Management of Employees Interfering with the Exercise of Section 7 Rights</a:t>
          </a:r>
        </a:p>
      </dgm:t>
    </dgm:pt>
    <dgm:pt modelId="{4988062B-B90B-458D-B400-AE1B5C1E784B}" type="parTrans" cxnId="{2038A4DF-5833-4C65-B4F4-0043089F086B}">
      <dgm:prSet/>
      <dgm:spPr/>
      <dgm:t>
        <a:bodyPr/>
        <a:lstStyle/>
        <a:p>
          <a:endParaRPr lang="en-US"/>
        </a:p>
      </dgm:t>
    </dgm:pt>
    <dgm:pt modelId="{43E703AA-083E-44D0-84C4-4B6988A61516}" type="sibTrans" cxnId="{2038A4DF-5833-4C65-B4F4-0043089F086B}">
      <dgm:prSet/>
      <dgm:spPr/>
      <dgm:t>
        <a:bodyPr/>
        <a:lstStyle/>
        <a:p>
          <a:endParaRPr lang="en-US"/>
        </a:p>
      </dgm:t>
    </dgm:pt>
    <dgm:pt modelId="{E21BDFA0-1853-4855-BD65-39F463D9DC36}">
      <dgm:prSet/>
      <dgm:spPr/>
      <dgm:t>
        <a:bodyPr/>
        <a:lstStyle/>
        <a:p>
          <a:pPr>
            <a:defRPr b="1"/>
          </a:pPr>
          <a:r>
            <a:rPr lang="en-US" dirty="0"/>
            <a:t>10 Jan. 2023</a:t>
          </a:r>
        </a:p>
      </dgm:t>
    </dgm:pt>
    <dgm:pt modelId="{B00A922C-D309-4244-868B-7A67B0C57C31}" type="parTrans" cxnId="{A0D993ED-BF74-462A-A56F-3628C3A7E42A}">
      <dgm:prSet/>
      <dgm:spPr/>
      <dgm:t>
        <a:bodyPr/>
        <a:lstStyle/>
        <a:p>
          <a:endParaRPr lang="en-US"/>
        </a:p>
      </dgm:t>
    </dgm:pt>
    <dgm:pt modelId="{C5C5F43C-9BAC-47C5-97DD-40A35E38DED9}" type="sibTrans" cxnId="{A0D993ED-BF74-462A-A56F-3628C3A7E42A}">
      <dgm:prSet/>
      <dgm:spPr/>
      <dgm:t>
        <a:bodyPr/>
        <a:lstStyle/>
        <a:p>
          <a:endParaRPr lang="en-US"/>
        </a:p>
      </dgm:t>
    </dgm:pt>
    <dgm:pt modelId="{9E062342-F8EE-4650-A4C2-83EA83A37B41}">
      <dgm:prSet/>
      <dgm:spPr/>
      <dgm:t>
        <a:bodyPr/>
        <a:lstStyle/>
        <a:p>
          <a:r>
            <a:rPr lang="en-US" dirty="0"/>
            <a:t>EEOC Strategic Enforcement Plan</a:t>
          </a:r>
        </a:p>
      </dgm:t>
    </dgm:pt>
    <dgm:pt modelId="{57F3C77F-9F06-4241-81ED-6975666A60A5}" type="parTrans" cxnId="{E042544E-B26E-4DDB-8A99-270650BA07C1}">
      <dgm:prSet/>
      <dgm:spPr/>
      <dgm:t>
        <a:bodyPr/>
        <a:lstStyle/>
        <a:p>
          <a:endParaRPr lang="en-US"/>
        </a:p>
      </dgm:t>
    </dgm:pt>
    <dgm:pt modelId="{4BEC73DE-F821-4480-8133-E321804C4A44}" type="sibTrans" cxnId="{E042544E-B26E-4DDB-8A99-270650BA07C1}">
      <dgm:prSet/>
      <dgm:spPr/>
      <dgm:t>
        <a:bodyPr/>
        <a:lstStyle/>
        <a:p>
          <a:endParaRPr lang="en-US"/>
        </a:p>
      </dgm:t>
    </dgm:pt>
    <dgm:pt modelId="{8A14AAA4-7E61-4DB4-B254-CE87BECF9FB1}" type="pres">
      <dgm:prSet presAssocID="{C8B4CCAB-4E4E-46CD-AC0F-4CB1E521D8EE}" presName="root" presStyleCnt="0">
        <dgm:presLayoutVars>
          <dgm:chMax/>
          <dgm:chPref/>
          <dgm:animLvl val="lvl"/>
        </dgm:presLayoutVars>
      </dgm:prSet>
      <dgm:spPr/>
    </dgm:pt>
    <dgm:pt modelId="{74A16788-8AA0-4B38-8221-759D29D102CC}" type="pres">
      <dgm:prSet presAssocID="{C8B4CCAB-4E4E-46CD-AC0F-4CB1E521D8EE}" presName="divider" presStyleLbl="fgAcc1" presStyleIdx="0" presStyleCnt="4"/>
      <dgm:spPr>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tailEnd type="triangle" w="lg" len="lg"/>
        </a:ln>
        <a:effectLst/>
      </dgm:spPr>
    </dgm:pt>
    <dgm:pt modelId="{DA69E9C8-C62F-4461-B03E-C4E0294AB084}" type="pres">
      <dgm:prSet presAssocID="{C8B4CCAB-4E4E-46CD-AC0F-4CB1E521D8EE}" presName="nodes" presStyleCnt="0">
        <dgm:presLayoutVars>
          <dgm:chMax/>
          <dgm:chPref/>
          <dgm:animLvl val="lvl"/>
        </dgm:presLayoutVars>
      </dgm:prSet>
      <dgm:spPr/>
    </dgm:pt>
    <dgm:pt modelId="{EC1C6DE9-3B3E-487B-B9F2-14BD04E280B5}" type="pres">
      <dgm:prSet presAssocID="{2CC3CF5C-33EB-4745-BBF3-1408941481E8}" presName="composite" presStyleCnt="0"/>
      <dgm:spPr/>
    </dgm:pt>
    <dgm:pt modelId="{7DEAA951-906E-46FD-AC88-89FD900FB2C4}" type="pres">
      <dgm:prSet presAssocID="{2CC3CF5C-33EB-4745-BBF3-1408941481E8}" presName="ConnectorPoint" presStyleLbl="lnNode1" presStyleIdx="0" presStyleCnt="3"/>
      <dgm:spPr>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gm:spPr>
    </dgm:pt>
    <dgm:pt modelId="{14303B0D-8BE1-4130-A529-2F8ECAF60239}" type="pres">
      <dgm:prSet presAssocID="{2CC3CF5C-33EB-4745-BBF3-1408941481E8}" presName="DropPinPlaceHolder" presStyleCnt="0"/>
      <dgm:spPr/>
    </dgm:pt>
    <dgm:pt modelId="{DC81DC7C-7294-4BBA-A480-84394A5C02B5}" type="pres">
      <dgm:prSet presAssocID="{2CC3CF5C-33EB-4745-BBF3-1408941481E8}" presName="DropPin" presStyleLbl="alignNode1" presStyleIdx="0" presStyleCnt="3"/>
      <dgm:spPr/>
    </dgm:pt>
    <dgm:pt modelId="{39542027-B7B7-466B-8BAB-EBD3ADB549F8}" type="pres">
      <dgm:prSet presAssocID="{2CC3CF5C-33EB-4745-BBF3-1408941481E8}" presName="Ellipse" presStyleLbl="fgAcc1" presStyleIdx="1" presStyleCnt="4"/>
      <dgm:spPr>
        <a:solidFill>
          <a:schemeClr val="lt1">
            <a:alpha val="90000"/>
            <a:hueOff val="0"/>
            <a:satOff val="0"/>
            <a:lumOff val="0"/>
            <a:alphaOff val="0"/>
          </a:schemeClr>
        </a:solidFill>
        <a:ln w="19050" cap="rnd" cmpd="sng" algn="ctr">
          <a:noFill/>
          <a:prstDash val="solid"/>
        </a:ln>
        <a:effectLst/>
      </dgm:spPr>
    </dgm:pt>
    <dgm:pt modelId="{3B80EFB8-C216-41CC-8234-C4D97FBEC85F}" type="pres">
      <dgm:prSet presAssocID="{2CC3CF5C-33EB-4745-BBF3-1408941481E8}" presName="L2TextContainer" presStyleLbl="revTx" presStyleIdx="0" presStyleCnt="6">
        <dgm:presLayoutVars>
          <dgm:bulletEnabled val="1"/>
        </dgm:presLayoutVars>
      </dgm:prSet>
      <dgm:spPr/>
    </dgm:pt>
    <dgm:pt modelId="{ADF01C87-61D5-4DD6-8837-5C50BB9F5BF3}" type="pres">
      <dgm:prSet presAssocID="{2CC3CF5C-33EB-4745-BBF3-1408941481E8}" presName="L1TextContainer" presStyleLbl="revTx" presStyleIdx="1" presStyleCnt="6">
        <dgm:presLayoutVars>
          <dgm:chMax val="1"/>
          <dgm:chPref val="1"/>
          <dgm:bulletEnabled val="1"/>
        </dgm:presLayoutVars>
      </dgm:prSet>
      <dgm:spPr/>
    </dgm:pt>
    <dgm:pt modelId="{55458874-A43A-4991-9D4C-F8C2DC34EBCC}" type="pres">
      <dgm:prSet presAssocID="{2CC3CF5C-33EB-4745-BBF3-1408941481E8}"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9667D0F1-D48B-4891-990A-A7EB4CC30D3B}" type="pres">
      <dgm:prSet presAssocID="{2CC3CF5C-33EB-4745-BBF3-1408941481E8}" presName="EmptyPlaceHolder" presStyleCnt="0"/>
      <dgm:spPr/>
    </dgm:pt>
    <dgm:pt modelId="{404C0010-0917-458F-B6B6-D6B861C7BCE2}" type="pres">
      <dgm:prSet presAssocID="{4F354F47-2194-43AD-B90E-4FEC6BB213D7}" presName="spaceBetweenRectangles" presStyleCnt="0"/>
      <dgm:spPr/>
    </dgm:pt>
    <dgm:pt modelId="{FE1E094D-86E1-4B34-8189-BD50CEE5838B}" type="pres">
      <dgm:prSet presAssocID="{B38FF5B1-F787-4262-8C8A-C0B464E50ECB}" presName="composite" presStyleCnt="0"/>
      <dgm:spPr/>
    </dgm:pt>
    <dgm:pt modelId="{A40B99EF-7772-428E-A1CD-976131F252BC}" type="pres">
      <dgm:prSet presAssocID="{B38FF5B1-F787-4262-8C8A-C0B464E50ECB}" presName="ConnectorPoint" presStyleLbl="lnNode1" presStyleIdx="1" presStyleCnt="3"/>
      <dgm:spPr>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gm:spPr>
    </dgm:pt>
    <dgm:pt modelId="{CCCC067D-9E6D-4B06-A4F8-B7DDE94F3DE3}" type="pres">
      <dgm:prSet presAssocID="{B38FF5B1-F787-4262-8C8A-C0B464E50ECB}" presName="DropPinPlaceHolder" presStyleCnt="0"/>
      <dgm:spPr/>
    </dgm:pt>
    <dgm:pt modelId="{22B16376-9728-4043-A60F-30A9B83EACC3}" type="pres">
      <dgm:prSet presAssocID="{B38FF5B1-F787-4262-8C8A-C0B464E50ECB}" presName="DropPin" presStyleLbl="alignNode1" presStyleIdx="1" presStyleCnt="3"/>
      <dgm:spPr/>
    </dgm:pt>
    <dgm:pt modelId="{2D6A9209-60A6-4BA9-9784-D14FA49199B6}" type="pres">
      <dgm:prSet presAssocID="{B38FF5B1-F787-4262-8C8A-C0B464E50ECB}" presName="Ellipse" presStyleLbl="fgAcc1" presStyleIdx="2" presStyleCnt="4"/>
      <dgm:spPr>
        <a:solidFill>
          <a:schemeClr val="lt1">
            <a:alpha val="90000"/>
            <a:hueOff val="0"/>
            <a:satOff val="0"/>
            <a:lumOff val="0"/>
            <a:alphaOff val="0"/>
          </a:schemeClr>
        </a:solidFill>
        <a:ln w="19050" cap="rnd" cmpd="sng" algn="ctr">
          <a:noFill/>
          <a:prstDash val="solid"/>
        </a:ln>
        <a:effectLst/>
      </dgm:spPr>
    </dgm:pt>
    <dgm:pt modelId="{F0F1568A-C5E5-4C63-89A7-2BC2E56A2AF4}" type="pres">
      <dgm:prSet presAssocID="{B38FF5B1-F787-4262-8C8A-C0B464E50ECB}" presName="L2TextContainer" presStyleLbl="revTx" presStyleIdx="2" presStyleCnt="6">
        <dgm:presLayoutVars>
          <dgm:bulletEnabled val="1"/>
        </dgm:presLayoutVars>
      </dgm:prSet>
      <dgm:spPr/>
    </dgm:pt>
    <dgm:pt modelId="{C92AF323-1BAD-483B-9E43-8EA099B40EFB}" type="pres">
      <dgm:prSet presAssocID="{B38FF5B1-F787-4262-8C8A-C0B464E50ECB}" presName="L1TextContainer" presStyleLbl="revTx" presStyleIdx="3" presStyleCnt="6">
        <dgm:presLayoutVars>
          <dgm:chMax val="1"/>
          <dgm:chPref val="1"/>
          <dgm:bulletEnabled val="1"/>
        </dgm:presLayoutVars>
      </dgm:prSet>
      <dgm:spPr/>
    </dgm:pt>
    <dgm:pt modelId="{693B7B5D-2A05-4CCD-9B8F-D400FCCA3541}" type="pres">
      <dgm:prSet presAssocID="{B38FF5B1-F787-4262-8C8A-C0B464E50ECB}"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E65542E8-F2D6-4CEF-A24A-0E027E09BE2B}" type="pres">
      <dgm:prSet presAssocID="{B38FF5B1-F787-4262-8C8A-C0B464E50ECB}" presName="EmptyPlaceHolder" presStyleCnt="0"/>
      <dgm:spPr/>
    </dgm:pt>
    <dgm:pt modelId="{288A168E-577D-45BE-A2BC-725EC3597F19}" type="pres">
      <dgm:prSet presAssocID="{7D057E8E-0B5B-4EDC-A322-C2A23D67BDC1}" presName="spaceBetweenRectangles" presStyleCnt="0"/>
      <dgm:spPr/>
    </dgm:pt>
    <dgm:pt modelId="{39483120-7FFD-4CA1-91E8-05D26A862CC3}" type="pres">
      <dgm:prSet presAssocID="{E21BDFA0-1853-4855-BD65-39F463D9DC36}" presName="composite" presStyleCnt="0"/>
      <dgm:spPr/>
    </dgm:pt>
    <dgm:pt modelId="{D694C278-6237-47BF-A900-7AF5DA03972E}" type="pres">
      <dgm:prSet presAssocID="{E21BDFA0-1853-4855-BD65-39F463D9DC36}" presName="ConnectorPoint" presStyleLbl="lnNode1" presStyleIdx="2" presStyleCnt="3"/>
      <dgm:spPr>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gm:spPr>
    </dgm:pt>
    <dgm:pt modelId="{5547B301-6543-4B84-849C-4011F6EAC3CC}" type="pres">
      <dgm:prSet presAssocID="{E21BDFA0-1853-4855-BD65-39F463D9DC36}" presName="DropPinPlaceHolder" presStyleCnt="0"/>
      <dgm:spPr/>
    </dgm:pt>
    <dgm:pt modelId="{CD15EC46-495B-4F58-B215-1F5543827AFB}" type="pres">
      <dgm:prSet presAssocID="{E21BDFA0-1853-4855-BD65-39F463D9DC36}" presName="DropPin" presStyleLbl="alignNode1" presStyleIdx="2" presStyleCnt="3"/>
      <dgm:spPr/>
    </dgm:pt>
    <dgm:pt modelId="{04F47E98-15CA-48EF-91CB-90C4FCE00E90}" type="pres">
      <dgm:prSet presAssocID="{E21BDFA0-1853-4855-BD65-39F463D9DC36}" presName="Ellipse" presStyleLbl="fgAcc1" presStyleIdx="3" presStyleCnt="4"/>
      <dgm:spPr>
        <a:solidFill>
          <a:schemeClr val="lt1">
            <a:alpha val="90000"/>
            <a:hueOff val="0"/>
            <a:satOff val="0"/>
            <a:lumOff val="0"/>
            <a:alphaOff val="0"/>
          </a:schemeClr>
        </a:solidFill>
        <a:ln w="19050" cap="rnd" cmpd="sng" algn="ctr">
          <a:noFill/>
          <a:prstDash val="solid"/>
        </a:ln>
        <a:effectLst/>
      </dgm:spPr>
    </dgm:pt>
    <dgm:pt modelId="{7C0319DD-4CF8-4A19-A2E8-B95E087888CD}" type="pres">
      <dgm:prSet presAssocID="{E21BDFA0-1853-4855-BD65-39F463D9DC36}" presName="L2TextContainer" presStyleLbl="revTx" presStyleIdx="4" presStyleCnt="6">
        <dgm:presLayoutVars>
          <dgm:bulletEnabled val="1"/>
        </dgm:presLayoutVars>
      </dgm:prSet>
      <dgm:spPr/>
    </dgm:pt>
    <dgm:pt modelId="{A9FC0247-A782-4217-B0F4-7E02F97E2E4F}" type="pres">
      <dgm:prSet presAssocID="{E21BDFA0-1853-4855-BD65-39F463D9DC36}" presName="L1TextContainer" presStyleLbl="revTx" presStyleIdx="5" presStyleCnt="6">
        <dgm:presLayoutVars>
          <dgm:chMax val="1"/>
          <dgm:chPref val="1"/>
          <dgm:bulletEnabled val="1"/>
        </dgm:presLayoutVars>
      </dgm:prSet>
      <dgm:spPr/>
    </dgm:pt>
    <dgm:pt modelId="{987FD199-3316-4E8B-A363-9E3B71C0B5B8}" type="pres">
      <dgm:prSet presAssocID="{E21BDFA0-1853-4855-BD65-39F463D9DC36}"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A7CB9C9B-6BA4-4D97-BC04-9CA9DC0F6F2F}" type="pres">
      <dgm:prSet presAssocID="{E21BDFA0-1853-4855-BD65-39F463D9DC36}" presName="EmptyPlaceHolder" presStyleCnt="0"/>
      <dgm:spPr/>
    </dgm:pt>
  </dgm:ptLst>
  <dgm:cxnLst>
    <dgm:cxn modelId="{7BFB581D-7277-4D31-A964-FE5F067AC129}" type="presOf" srcId="{C8B4CCAB-4E4E-46CD-AC0F-4CB1E521D8EE}" destId="{8A14AAA4-7E61-4DB4-B254-CE87BECF9FB1}" srcOrd="0" destOrd="0" presId="urn:microsoft.com/office/officeart/2017/3/layout/DropPinTimeline"/>
    <dgm:cxn modelId="{F42C2423-1882-440C-A39B-5E9E63CB8682}" srcId="{2CC3CF5C-33EB-4745-BBF3-1408941481E8}" destId="{7449BA95-9556-4C7F-8569-6AA958CEF655}" srcOrd="0" destOrd="0" parTransId="{4E03EC90-D2AD-4054-9AD4-460DA1416AD9}" sibTransId="{133E9229-4D1A-4963-A1AA-30919D645553}"/>
    <dgm:cxn modelId="{E042544E-B26E-4DDB-8A99-270650BA07C1}" srcId="{E21BDFA0-1853-4855-BD65-39F463D9DC36}" destId="{9E062342-F8EE-4650-A4C2-83EA83A37B41}" srcOrd="0" destOrd="0" parTransId="{57F3C77F-9F06-4241-81ED-6975666A60A5}" sibTransId="{4BEC73DE-F821-4480-8133-E321804C4A44}"/>
    <dgm:cxn modelId="{E375DA53-5DC8-41AE-B8D4-9A9D1ADFCEE3}" type="presOf" srcId="{2CC3CF5C-33EB-4745-BBF3-1408941481E8}" destId="{ADF01C87-61D5-4DD6-8837-5C50BB9F5BF3}" srcOrd="0" destOrd="0" presId="urn:microsoft.com/office/officeart/2017/3/layout/DropPinTimeline"/>
    <dgm:cxn modelId="{6533575D-0681-4E02-8269-FE6A7B0C728E}" type="presOf" srcId="{9E062342-F8EE-4650-A4C2-83EA83A37B41}" destId="{7C0319DD-4CF8-4A19-A2E8-B95E087888CD}" srcOrd="0" destOrd="0" presId="urn:microsoft.com/office/officeart/2017/3/layout/DropPinTimeline"/>
    <dgm:cxn modelId="{FDFDEC6D-DE61-46E9-936E-12AB5F705C98}" type="presOf" srcId="{E21BDFA0-1853-4855-BD65-39F463D9DC36}" destId="{A9FC0247-A782-4217-B0F4-7E02F97E2E4F}" srcOrd="0" destOrd="0" presId="urn:microsoft.com/office/officeart/2017/3/layout/DropPinTimeline"/>
    <dgm:cxn modelId="{179E6787-0C69-4987-AF36-E47BE6758863}" srcId="{C8B4CCAB-4E4E-46CD-AC0F-4CB1E521D8EE}" destId="{2CC3CF5C-33EB-4745-BBF3-1408941481E8}" srcOrd="0" destOrd="0" parTransId="{D842C2C0-F23B-460C-8A99-E35AB36CC635}" sibTransId="{4F354F47-2194-43AD-B90E-4FEC6BB213D7}"/>
    <dgm:cxn modelId="{ADE2458C-B36C-40B5-A5A6-E15E977F3A2B}" type="presOf" srcId="{7449BA95-9556-4C7F-8569-6AA958CEF655}" destId="{3B80EFB8-C216-41CC-8234-C4D97FBEC85F}" srcOrd="0" destOrd="0" presId="urn:microsoft.com/office/officeart/2017/3/layout/DropPinTimeline"/>
    <dgm:cxn modelId="{E960E3D2-D5C4-402E-864A-C6667F7BC08F}" srcId="{C8B4CCAB-4E4E-46CD-AC0F-4CB1E521D8EE}" destId="{B38FF5B1-F787-4262-8C8A-C0B464E50ECB}" srcOrd="1" destOrd="0" parTransId="{BB486609-D4F0-4570-ABCC-B60AFAB60DE1}" sibTransId="{7D057E8E-0B5B-4EDC-A322-C2A23D67BDC1}"/>
    <dgm:cxn modelId="{2DE8C4DE-8C1E-4099-9FFD-91E80DE68F76}" type="presOf" srcId="{992A332F-8B02-4E84-BD20-37562CE3663E}" destId="{F0F1568A-C5E5-4C63-89A7-2BC2E56A2AF4}" srcOrd="0" destOrd="0" presId="urn:microsoft.com/office/officeart/2017/3/layout/DropPinTimeline"/>
    <dgm:cxn modelId="{2038A4DF-5833-4C65-B4F4-0043089F086B}" srcId="{B38FF5B1-F787-4262-8C8A-C0B464E50ECB}" destId="{992A332F-8B02-4E84-BD20-37562CE3663E}" srcOrd="0" destOrd="0" parTransId="{4988062B-B90B-458D-B400-AE1B5C1E784B}" sibTransId="{43E703AA-083E-44D0-84C4-4B6988A61516}"/>
    <dgm:cxn modelId="{C0FCC4E3-CA72-4CA9-B1C7-21D8C858128F}" type="presOf" srcId="{B38FF5B1-F787-4262-8C8A-C0B464E50ECB}" destId="{C92AF323-1BAD-483B-9E43-8EA099B40EFB}" srcOrd="0" destOrd="0" presId="urn:microsoft.com/office/officeart/2017/3/layout/DropPinTimeline"/>
    <dgm:cxn modelId="{A0D993ED-BF74-462A-A56F-3628C3A7E42A}" srcId="{C8B4CCAB-4E4E-46CD-AC0F-4CB1E521D8EE}" destId="{E21BDFA0-1853-4855-BD65-39F463D9DC36}" srcOrd="2" destOrd="0" parTransId="{B00A922C-D309-4244-868B-7A67B0C57C31}" sibTransId="{C5C5F43C-9BAC-47C5-97DD-40A35E38DED9}"/>
    <dgm:cxn modelId="{59660E41-0A1A-4157-9129-B660F9CFE674}" type="presParOf" srcId="{8A14AAA4-7E61-4DB4-B254-CE87BECF9FB1}" destId="{74A16788-8AA0-4B38-8221-759D29D102CC}" srcOrd="0" destOrd="0" presId="urn:microsoft.com/office/officeart/2017/3/layout/DropPinTimeline"/>
    <dgm:cxn modelId="{EA4E6CAA-BC99-4236-9A77-6D812AFDC6F2}" type="presParOf" srcId="{8A14AAA4-7E61-4DB4-B254-CE87BECF9FB1}" destId="{DA69E9C8-C62F-4461-B03E-C4E0294AB084}" srcOrd="1" destOrd="0" presId="urn:microsoft.com/office/officeart/2017/3/layout/DropPinTimeline"/>
    <dgm:cxn modelId="{681CA801-3A7C-4CB4-BAD4-0E0BFDFE40F1}" type="presParOf" srcId="{DA69E9C8-C62F-4461-B03E-C4E0294AB084}" destId="{EC1C6DE9-3B3E-487B-B9F2-14BD04E280B5}" srcOrd="0" destOrd="0" presId="urn:microsoft.com/office/officeart/2017/3/layout/DropPinTimeline"/>
    <dgm:cxn modelId="{221373E9-F443-4C43-8A95-2390AD6B8DB6}" type="presParOf" srcId="{EC1C6DE9-3B3E-487B-B9F2-14BD04E280B5}" destId="{7DEAA951-906E-46FD-AC88-89FD900FB2C4}" srcOrd="0" destOrd="0" presId="urn:microsoft.com/office/officeart/2017/3/layout/DropPinTimeline"/>
    <dgm:cxn modelId="{22E945AC-6558-4DEA-A816-EC43CD2A8197}" type="presParOf" srcId="{EC1C6DE9-3B3E-487B-B9F2-14BD04E280B5}" destId="{14303B0D-8BE1-4130-A529-2F8ECAF60239}" srcOrd="1" destOrd="0" presId="urn:microsoft.com/office/officeart/2017/3/layout/DropPinTimeline"/>
    <dgm:cxn modelId="{38AE11AF-4A10-49E0-B3C6-C8F51F7CFAF5}" type="presParOf" srcId="{14303B0D-8BE1-4130-A529-2F8ECAF60239}" destId="{DC81DC7C-7294-4BBA-A480-84394A5C02B5}" srcOrd="0" destOrd="0" presId="urn:microsoft.com/office/officeart/2017/3/layout/DropPinTimeline"/>
    <dgm:cxn modelId="{7AD66B14-6107-462C-A570-63A5ACEC9791}" type="presParOf" srcId="{14303B0D-8BE1-4130-A529-2F8ECAF60239}" destId="{39542027-B7B7-466B-8BAB-EBD3ADB549F8}" srcOrd="1" destOrd="0" presId="urn:microsoft.com/office/officeart/2017/3/layout/DropPinTimeline"/>
    <dgm:cxn modelId="{690E6E2C-CAB4-4FCF-8F1B-177918874648}" type="presParOf" srcId="{EC1C6DE9-3B3E-487B-B9F2-14BD04E280B5}" destId="{3B80EFB8-C216-41CC-8234-C4D97FBEC85F}" srcOrd="2" destOrd="0" presId="urn:microsoft.com/office/officeart/2017/3/layout/DropPinTimeline"/>
    <dgm:cxn modelId="{47E4EF66-B0A8-4634-B529-781D380219D2}" type="presParOf" srcId="{EC1C6DE9-3B3E-487B-B9F2-14BD04E280B5}" destId="{ADF01C87-61D5-4DD6-8837-5C50BB9F5BF3}" srcOrd="3" destOrd="0" presId="urn:microsoft.com/office/officeart/2017/3/layout/DropPinTimeline"/>
    <dgm:cxn modelId="{E6FE48B8-30F5-428F-B538-F6AE80318157}" type="presParOf" srcId="{EC1C6DE9-3B3E-487B-B9F2-14BD04E280B5}" destId="{55458874-A43A-4991-9D4C-F8C2DC34EBCC}" srcOrd="4" destOrd="0" presId="urn:microsoft.com/office/officeart/2017/3/layout/DropPinTimeline"/>
    <dgm:cxn modelId="{246060F2-9AA2-4B4C-9EE7-B8CC961CB7F2}" type="presParOf" srcId="{EC1C6DE9-3B3E-487B-B9F2-14BD04E280B5}" destId="{9667D0F1-D48B-4891-990A-A7EB4CC30D3B}" srcOrd="5" destOrd="0" presId="urn:microsoft.com/office/officeart/2017/3/layout/DropPinTimeline"/>
    <dgm:cxn modelId="{0DA8BB68-67DE-46CD-A738-E84077859609}" type="presParOf" srcId="{DA69E9C8-C62F-4461-B03E-C4E0294AB084}" destId="{404C0010-0917-458F-B6B6-D6B861C7BCE2}" srcOrd="1" destOrd="0" presId="urn:microsoft.com/office/officeart/2017/3/layout/DropPinTimeline"/>
    <dgm:cxn modelId="{815C32C6-F809-4DF0-9493-A5620A393E33}" type="presParOf" srcId="{DA69E9C8-C62F-4461-B03E-C4E0294AB084}" destId="{FE1E094D-86E1-4B34-8189-BD50CEE5838B}" srcOrd="2" destOrd="0" presId="urn:microsoft.com/office/officeart/2017/3/layout/DropPinTimeline"/>
    <dgm:cxn modelId="{907136CF-02BE-4EB5-96ED-DB66FECB4F5A}" type="presParOf" srcId="{FE1E094D-86E1-4B34-8189-BD50CEE5838B}" destId="{A40B99EF-7772-428E-A1CD-976131F252BC}" srcOrd="0" destOrd="0" presId="urn:microsoft.com/office/officeart/2017/3/layout/DropPinTimeline"/>
    <dgm:cxn modelId="{A7D584F3-8426-4AE0-BCE5-C95224727DC3}" type="presParOf" srcId="{FE1E094D-86E1-4B34-8189-BD50CEE5838B}" destId="{CCCC067D-9E6D-4B06-A4F8-B7DDE94F3DE3}" srcOrd="1" destOrd="0" presId="urn:microsoft.com/office/officeart/2017/3/layout/DropPinTimeline"/>
    <dgm:cxn modelId="{2C6DBE40-3F88-4C7A-91D5-E34AB7BC3EF3}" type="presParOf" srcId="{CCCC067D-9E6D-4B06-A4F8-B7DDE94F3DE3}" destId="{22B16376-9728-4043-A60F-30A9B83EACC3}" srcOrd="0" destOrd="0" presId="urn:microsoft.com/office/officeart/2017/3/layout/DropPinTimeline"/>
    <dgm:cxn modelId="{7E061988-6A35-4EA9-840A-674BD961CF13}" type="presParOf" srcId="{CCCC067D-9E6D-4B06-A4F8-B7DDE94F3DE3}" destId="{2D6A9209-60A6-4BA9-9784-D14FA49199B6}" srcOrd="1" destOrd="0" presId="urn:microsoft.com/office/officeart/2017/3/layout/DropPinTimeline"/>
    <dgm:cxn modelId="{E20A5187-234D-4AD1-A92C-8D59DF1A0CFD}" type="presParOf" srcId="{FE1E094D-86E1-4B34-8189-BD50CEE5838B}" destId="{F0F1568A-C5E5-4C63-89A7-2BC2E56A2AF4}" srcOrd="2" destOrd="0" presId="urn:microsoft.com/office/officeart/2017/3/layout/DropPinTimeline"/>
    <dgm:cxn modelId="{D4BD492C-4E0A-41A6-9735-1A6E4267920A}" type="presParOf" srcId="{FE1E094D-86E1-4B34-8189-BD50CEE5838B}" destId="{C92AF323-1BAD-483B-9E43-8EA099B40EFB}" srcOrd="3" destOrd="0" presId="urn:microsoft.com/office/officeart/2017/3/layout/DropPinTimeline"/>
    <dgm:cxn modelId="{2C2A1DA3-757A-49AF-B58B-E18648D50F6E}" type="presParOf" srcId="{FE1E094D-86E1-4B34-8189-BD50CEE5838B}" destId="{693B7B5D-2A05-4CCD-9B8F-D400FCCA3541}" srcOrd="4" destOrd="0" presId="urn:microsoft.com/office/officeart/2017/3/layout/DropPinTimeline"/>
    <dgm:cxn modelId="{00D86B90-B46D-4CE6-8D8E-E416C5E21BB5}" type="presParOf" srcId="{FE1E094D-86E1-4B34-8189-BD50CEE5838B}" destId="{E65542E8-F2D6-4CEF-A24A-0E027E09BE2B}" srcOrd="5" destOrd="0" presId="urn:microsoft.com/office/officeart/2017/3/layout/DropPinTimeline"/>
    <dgm:cxn modelId="{2D1DF8D5-A7E8-48BE-BF68-92B53B1549B1}" type="presParOf" srcId="{DA69E9C8-C62F-4461-B03E-C4E0294AB084}" destId="{288A168E-577D-45BE-A2BC-725EC3597F19}" srcOrd="3" destOrd="0" presId="urn:microsoft.com/office/officeart/2017/3/layout/DropPinTimeline"/>
    <dgm:cxn modelId="{C4C9F6D5-8E48-43BB-BEE5-5DEDA699313D}" type="presParOf" srcId="{DA69E9C8-C62F-4461-B03E-C4E0294AB084}" destId="{39483120-7FFD-4CA1-91E8-05D26A862CC3}" srcOrd="4" destOrd="0" presId="urn:microsoft.com/office/officeart/2017/3/layout/DropPinTimeline"/>
    <dgm:cxn modelId="{FBD46112-FB86-48AA-B54D-6EDFA6753450}" type="presParOf" srcId="{39483120-7FFD-4CA1-91E8-05D26A862CC3}" destId="{D694C278-6237-47BF-A900-7AF5DA03972E}" srcOrd="0" destOrd="0" presId="urn:microsoft.com/office/officeart/2017/3/layout/DropPinTimeline"/>
    <dgm:cxn modelId="{E775673C-0DA0-4441-9E9B-EF05CD878644}" type="presParOf" srcId="{39483120-7FFD-4CA1-91E8-05D26A862CC3}" destId="{5547B301-6543-4B84-849C-4011F6EAC3CC}" srcOrd="1" destOrd="0" presId="urn:microsoft.com/office/officeart/2017/3/layout/DropPinTimeline"/>
    <dgm:cxn modelId="{5A2D2477-9AF5-46FE-830B-31852546D7F8}" type="presParOf" srcId="{5547B301-6543-4B84-849C-4011F6EAC3CC}" destId="{CD15EC46-495B-4F58-B215-1F5543827AFB}" srcOrd="0" destOrd="0" presId="urn:microsoft.com/office/officeart/2017/3/layout/DropPinTimeline"/>
    <dgm:cxn modelId="{44D8EF7B-320E-48AF-B1D9-6347D42498B4}" type="presParOf" srcId="{5547B301-6543-4B84-849C-4011F6EAC3CC}" destId="{04F47E98-15CA-48EF-91CB-90C4FCE00E90}" srcOrd="1" destOrd="0" presId="urn:microsoft.com/office/officeart/2017/3/layout/DropPinTimeline"/>
    <dgm:cxn modelId="{2F3D7C88-C296-403C-8E02-B77665F0A4F1}" type="presParOf" srcId="{39483120-7FFD-4CA1-91E8-05D26A862CC3}" destId="{7C0319DD-4CF8-4A19-A2E8-B95E087888CD}" srcOrd="2" destOrd="0" presId="urn:microsoft.com/office/officeart/2017/3/layout/DropPinTimeline"/>
    <dgm:cxn modelId="{90DB96E2-1422-4C7E-BD58-7FFD4BF1BD95}" type="presParOf" srcId="{39483120-7FFD-4CA1-91E8-05D26A862CC3}" destId="{A9FC0247-A782-4217-B0F4-7E02F97E2E4F}" srcOrd="3" destOrd="0" presId="urn:microsoft.com/office/officeart/2017/3/layout/DropPinTimeline"/>
    <dgm:cxn modelId="{B951097D-4FC3-4ACA-AC86-8EB5E459F978}" type="presParOf" srcId="{39483120-7FFD-4CA1-91E8-05D26A862CC3}" destId="{987FD199-3316-4E8B-A363-9E3B71C0B5B8}" srcOrd="4" destOrd="0" presId="urn:microsoft.com/office/officeart/2017/3/layout/DropPinTimeline"/>
    <dgm:cxn modelId="{D6E811C2-3DC1-48D4-B6EE-BF21D2321497}" type="presParOf" srcId="{39483120-7FFD-4CA1-91E8-05D26A862CC3}" destId="{A7CB9C9B-6BA4-4D97-BC04-9CA9DC0F6F2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089C1-7B85-41C1-9B74-01CA0FC092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F88DED-44E2-4F2E-8A2F-6B948F41AECF}">
      <dgm:prSet/>
      <dgm:spPr/>
      <dgm:t>
        <a:bodyPr/>
        <a:lstStyle/>
        <a:p>
          <a:r>
            <a:rPr lang="es-ES" i="1" dirty="0"/>
            <a:t>Cree, Inc. v. LIRC</a:t>
          </a:r>
          <a:r>
            <a:rPr lang="es-ES" dirty="0"/>
            <a:t>, 2022 WI 15 (</a:t>
          </a:r>
          <a:r>
            <a:rPr lang="en-US" noProof="0" dirty="0"/>
            <a:t>arrest</a:t>
          </a:r>
          <a:r>
            <a:rPr lang="es-ES" dirty="0"/>
            <a:t> and </a:t>
          </a:r>
          <a:r>
            <a:rPr lang="es-ES" dirty="0" err="1"/>
            <a:t>conviction</a:t>
          </a:r>
          <a:r>
            <a:rPr lang="es-ES" dirty="0"/>
            <a:t> record discrimination)</a:t>
          </a:r>
          <a:endParaRPr lang="en-US" dirty="0"/>
        </a:p>
      </dgm:t>
    </dgm:pt>
    <dgm:pt modelId="{8E4467C6-7F64-44B7-B986-EDE9A5CD054E}" type="parTrans" cxnId="{B83AB733-25CD-458C-86C8-356E7319A989}">
      <dgm:prSet/>
      <dgm:spPr/>
      <dgm:t>
        <a:bodyPr/>
        <a:lstStyle/>
        <a:p>
          <a:endParaRPr lang="en-US"/>
        </a:p>
      </dgm:t>
    </dgm:pt>
    <dgm:pt modelId="{087954A2-CFDA-42FE-A871-774F708663D2}" type="sibTrans" cxnId="{B83AB733-25CD-458C-86C8-356E7319A989}">
      <dgm:prSet/>
      <dgm:spPr/>
      <dgm:t>
        <a:bodyPr/>
        <a:lstStyle/>
        <a:p>
          <a:endParaRPr lang="en-US"/>
        </a:p>
      </dgm:t>
    </dgm:pt>
    <dgm:pt modelId="{846AC593-5810-42BF-A75C-3AFADCF16139}">
      <dgm:prSet/>
      <dgm:spPr/>
      <dgm:t>
        <a:bodyPr/>
        <a:lstStyle/>
        <a:p>
          <a:r>
            <a:rPr lang="es-ES" dirty="0" err="1"/>
            <a:t>Diamond</a:t>
          </a:r>
          <a:r>
            <a:rPr lang="es-ES" dirty="0"/>
            <a:t> </a:t>
          </a:r>
          <a:r>
            <a:rPr lang="es-ES" dirty="0" err="1"/>
            <a:t>Assets</a:t>
          </a:r>
          <a:r>
            <a:rPr lang="es-ES" dirty="0"/>
            <a:t> LLC v. Godina, 2021AP1079 (</a:t>
          </a:r>
          <a:r>
            <a:rPr lang="es-ES" dirty="0" err="1"/>
            <a:t>Wis</a:t>
          </a:r>
          <a:r>
            <a:rPr lang="es-ES" dirty="0"/>
            <a:t>. </a:t>
          </a:r>
          <a:r>
            <a:rPr lang="es-ES" dirty="0" err="1"/>
            <a:t>Ct</a:t>
          </a:r>
          <a:r>
            <a:rPr lang="es-ES" dirty="0"/>
            <a:t>. App. 2022) (restrictive </a:t>
          </a:r>
          <a:r>
            <a:rPr lang="es-ES" dirty="0" err="1"/>
            <a:t>covenants</a:t>
          </a:r>
          <a:r>
            <a:rPr lang="es-ES" dirty="0"/>
            <a:t>)</a:t>
          </a:r>
          <a:endParaRPr lang="en-US" dirty="0"/>
        </a:p>
      </dgm:t>
    </dgm:pt>
    <dgm:pt modelId="{B800B2D1-9395-4974-8DFF-5046729D24A5}" type="parTrans" cxnId="{611C7273-1F92-42D3-8EF9-AF0F49BE2720}">
      <dgm:prSet/>
      <dgm:spPr/>
      <dgm:t>
        <a:bodyPr/>
        <a:lstStyle/>
        <a:p>
          <a:endParaRPr lang="en-US"/>
        </a:p>
      </dgm:t>
    </dgm:pt>
    <dgm:pt modelId="{54A0B21C-B2F4-4F95-9C6F-182A8913A320}" type="sibTrans" cxnId="{611C7273-1F92-42D3-8EF9-AF0F49BE2720}">
      <dgm:prSet/>
      <dgm:spPr/>
      <dgm:t>
        <a:bodyPr/>
        <a:lstStyle/>
        <a:p>
          <a:endParaRPr lang="en-US"/>
        </a:p>
      </dgm:t>
    </dgm:pt>
    <dgm:pt modelId="{82D1BF2A-9280-49A8-AF69-CB2D3B2D9FD5}">
      <dgm:prSet/>
      <dgm:spPr/>
      <dgm:t>
        <a:bodyPr/>
        <a:lstStyle/>
        <a:p>
          <a:r>
            <a:rPr lang="en-US" i="1" dirty="0"/>
            <a:t>Ziccarelli v. Dart </a:t>
          </a:r>
          <a:r>
            <a:rPr lang="en-US" dirty="0"/>
            <a:t>(7th Cir. Jun. 1, 2022) (discouraging leave requests is enough for FMLA interference claim) </a:t>
          </a:r>
        </a:p>
      </dgm:t>
    </dgm:pt>
    <dgm:pt modelId="{C96E86D2-79DD-4AAD-A060-58D329EECC1E}" type="parTrans" cxnId="{EA3DEAC5-95AF-4A75-AA7A-A0531697B73F}">
      <dgm:prSet/>
      <dgm:spPr/>
    </dgm:pt>
    <dgm:pt modelId="{EC5E4A88-8D3C-4591-9B44-0E4FF25EA9E0}" type="sibTrans" cxnId="{EA3DEAC5-95AF-4A75-AA7A-A0531697B73F}">
      <dgm:prSet/>
      <dgm:spPr/>
    </dgm:pt>
    <dgm:pt modelId="{A85F559A-31C0-416C-9FA8-A5A8129F01E6}" type="pres">
      <dgm:prSet presAssocID="{29F089C1-7B85-41C1-9B74-01CA0FC092A7}" presName="linear" presStyleCnt="0">
        <dgm:presLayoutVars>
          <dgm:animLvl val="lvl"/>
          <dgm:resizeHandles val="exact"/>
        </dgm:presLayoutVars>
      </dgm:prSet>
      <dgm:spPr/>
    </dgm:pt>
    <dgm:pt modelId="{CB4615C6-20C3-4484-A2DF-317F1A161A68}" type="pres">
      <dgm:prSet presAssocID="{F3F88DED-44E2-4F2E-8A2F-6B948F41AECF}" presName="parentText" presStyleLbl="node1" presStyleIdx="0" presStyleCnt="3">
        <dgm:presLayoutVars>
          <dgm:chMax val="0"/>
          <dgm:bulletEnabled val="1"/>
        </dgm:presLayoutVars>
      </dgm:prSet>
      <dgm:spPr/>
    </dgm:pt>
    <dgm:pt modelId="{637E4F2B-A898-44CB-8F39-C3D101C8B5AB}" type="pres">
      <dgm:prSet presAssocID="{087954A2-CFDA-42FE-A871-774F708663D2}" presName="spacer" presStyleCnt="0"/>
      <dgm:spPr/>
    </dgm:pt>
    <dgm:pt modelId="{4747DBB6-996B-403F-B8C4-23EC044843C1}" type="pres">
      <dgm:prSet presAssocID="{846AC593-5810-42BF-A75C-3AFADCF16139}" presName="parentText" presStyleLbl="node1" presStyleIdx="1" presStyleCnt="3">
        <dgm:presLayoutVars>
          <dgm:chMax val="0"/>
          <dgm:bulletEnabled val="1"/>
        </dgm:presLayoutVars>
      </dgm:prSet>
      <dgm:spPr/>
    </dgm:pt>
    <dgm:pt modelId="{E5BC5963-0D54-4D78-83C1-C799D228C63B}" type="pres">
      <dgm:prSet presAssocID="{54A0B21C-B2F4-4F95-9C6F-182A8913A320}" presName="spacer" presStyleCnt="0"/>
      <dgm:spPr/>
    </dgm:pt>
    <dgm:pt modelId="{2F78CF73-C595-41FE-954D-C142CD527004}" type="pres">
      <dgm:prSet presAssocID="{82D1BF2A-9280-49A8-AF69-CB2D3B2D9FD5}" presName="parentText" presStyleLbl="node1" presStyleIdx="2" presStyleCnt="3">
        <dgm:presLayoutVars>
          <dgm:chMax val="0"/>
          <dgm:bulletEnabled val="1"/>
        </dgm:presLayoutVars>
      </dgm:prSet>
      <dgm:spPr/>
    </dgm:pt>
  </dgm:ptLst>
  <dgm:cxnLst>
    <dgm:cxn modelId="{B83AB733-25CD-458C-86C8-356E7319A989}" srcId="{29F089C1-7B85-41C1-9B74-01CA0FC092A7}" destId="{F3F88DED-44E2-4F2E-8A2F-6B948F41AECF}" srcOrd="0" destOrd="0" parTransId="{8E4467C6-7F64-44B7-B986-EDE9A5CD054E}" sibTransId="{087954A2-CFDA-42FE-A871-774F708663D2}"/>
    <dgm:cxn modelId="{62EB515F-8D9D-4E65-8C07-1F8819BBB32F}" type="presOf" srcId="{F3F88DED-44E2-4F2E-8A2F-6B948F41AECF}" destId="{CB4615C6-20C3-4484-A2DF-317F1A161A68}" srcOrd="0" destOrd="0" presId="urn:microsoft.com/office/officeart/2005/8/layout/vList2"/>
    <dgm:cxn modelId="{611C7273-1F92-42D3-8EF9-AF0F49BE2720}" srcId="{29F089C1-7B85-41C1-9B74-01CA0FC092A7}" destId="{846AC593-5810-42BF-A75C-3AFADCF16139}" srcOrd="1" destOrd="0" parTransId="{B800B2D1-9395-4974-8DFF-5046729D24A5}" sibTransId="{54A0B21C-B2F4-4F95-9C6F-182A8913A320}"/>
    <dgm:cxn modelId="{3948A8AD-F209-4238-8576-0BDFB59882E1}" type="presOf" srcId="{29F089C1-7B85-41C1-9B74-01CA0FC092A7}" destId="{A85F559A-31C0-416C-9FA8-A5A8129F01E6}" srcOrd="0" destOrd="0" presId="urn:microsoft.com/office/officeart/2005/8/layout/vList2"/>
    <dgm:cxn modelId="{3A76BCB0-ADAA-430D-98EE-807D953B7756}" type="presOf" srcId="{846AC593-5810-42BF-A75C-3AFADCF16139}" destId="{4747DBB6-996B-403F-B8C4-23EC044843C1}" srcOrd="0" destOrd="0" presId="urn:microsoft.com/office/officeart/2005/8/layout/vList2"/>
    <dgm:cxn modelId="{8651DFC4-A095-4E70-A69E-414F42876327}" type="presOf" srcId="{82D1BF2A-9280-49A8-AF69-CB2D3B2D9FD5}" destId="{2F78CF73-C595-41FE-954D-C142CD527004}" srcOrd="0" destOrd="0" presId="urn:microsoft.com/office/officeart/2005/8/layout/vList2"/>
    <dgm:cxn modelId="{EA3DEAC5-95AF-4A75-AA7A-A0531697B73F}" srcId="{29F089C1-7B85-41C1-9B74-01CA0FC092A7}" destId="{82D1BF2A-9280-49A8-AF69-CB2D3B2D9FD5}" srcOrd="2" destOrd="0" parTransId="{C96E86D2-79DD-4AAD-A060-58D329EECC1E}" sibTransId="{EC5E4A88-8D3C-4591-9B44-0E4FF25EA9E0}"/>
    <dgm:cxn modelId="{5F86F2F1-A678-4D44-874A-8133376D427A}" type="presParOf" srcId="{A85F559A-31C0-416C-9FA8-A5A8129F01E6}" destId="{CB4615C6-20C3-4484-A2DF-317F1A161A68}" srcOrd="0" destOrd="0" presId="urn:microsoft.com/office/officeart/2005/8/layout/vList2"/>
    <dgm:cxn modelId="{21BDFD90-6F39-456C-B388-A3595C588D17}" type="presParOf" srcId="{A85F559A-31C0-416C-9FA8-A5A8129F01E6}" destId="{637E4F2B-A898-44CB-8F39-C3D101C8B5AB}" srcOrd="1" destOrd="0" presId="urn:microsoft.com/office/officeart/2005/8/layout/vList2"/>
    <dgm:cxn modelId="{516A60A9-7B2D-4F78-89D5-AF3A5A5C5318}" type="presParOf" srcId="{A85F559A-31C0-416C-9FA8-A5A8129F01E6}" destId="{4747DBB6-996B-403F-B8C4-23EC044843C1}" srcOrd="2" destOrd="0" presId="urn:microsoft.com/office/officeart/2005/8/layout/vList2"/>
    <dgm:cxn modelId="{B1A95855-1A57-4607-BC26-0ADB1257D5FF}" type="presParOf" srcId="{A85F559A-31C0-416C-9FA8-A5A8129F01E6}" destId="{E5BC5963-0D54-4D78-83C1-C799D228C63B}" srcOrd="3" destOrd="0" presId="urn:microsoft.com/office/officeart/2005/8/layout/vList2"/>
    <dgm:cxn modelId="{A6AD8E82-4C40-4620-BE56-206919DCE77F}" type="presParOf" srcId="{A85F559A-31C0-416C-9FA8-A5A8129F01E6}" destId="{2F78CF73-C595-41FE-954D-C142CD52700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0DE719-5A2D-4769-BBDD-45863C5BDD46}"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E563E364-0EF7-4091-8EFC-8ACB9DCDFB03}">
      <dgm:prSet/>
      <dgm:spPr/>
      <dgm:t>
        <a:bodyPr/>
        <a:lstStyle/>
        <a:p>
          <a:r>
            <a:rPr lang="en-US" baseline="0"/>
            <a:t>California</a:t>
          </a:r>
          <a:endParaRPr lang="en-US"/>
        </a:p>
      </dgm:t>
    </dgm:pt>
    <dgm:pt modelId="{E39A5EFB-94AB-4804-B872-93AA81887CFF}" type="parTrans" cxnId="{D5E00BE2-53A9-476E-A8AF-7FFB64D75F0A}">
      <dgm:prSet/>
      <dgm:spPr/>
      <dgm:t>
        <a:bodyPr/>
        <a:lstStyle/>
        <a:p>
          <a:endParaRPr lang="en-US"/>
        </a:p>
      </dgm:t>
    </dgm:pt>
    <dgm:pt modelId="{895FFFFD-B786-43A4-A829-52C64F576AE0}" type="sibTrans" cxnId="{D5E00BE2-53A9-476E-A8AF-7FFB64D75F0A}">
      <dgm:prSet/>
      <dgm:spPr/>
      <dgm:t>
        <a:bodyPr/>
        <a:lstStyle/>
        <a:p>
          <a:endParaRPr lang="en-US"/>
        </a:p>
      </dgm:t>
    </dgm:pt>
    <dgm:pt modelId="{93867547-CF4D-42F6-B265-42B323855747}">
      <dgm:prSet/>
      <dgm:spPr/>
      <dgm:t>
        <a:bodyPr/>
        <a:lstStyle/>
        <a:p>
          <a:r>
            <a:rPr lang="en-US" baseline="0"/>
            <a:t>Colorado</a:t>
          </a:r>
          <a:endParaRPr lang="en-US"/>
        </a:p>
      </dgm:t>
    </dgm:pt>
    <dgm:pt modelId="{BB9DA2D5-A229-4C1C-B672-D118214D0A16}" type="parTrans" cxnId="{513A1F65-BCFE-4A59-BC2F-A7A5B543F70D}">
      <dgm:prSet/>
      <dgm:spPr/>
      <dgm:t>
        <a:bodyPr/>
        <a:lstStyle/>
        <a:p>
          <a:endParaRPr lang="en-US"/>
        </a:p>
      </dgm:t>
    </dgm:pt>
    <dgm:pt modelId="{372E6CF0-E053-42E4-8872-4694C731A9B0}" type="sibTrans" cxnId="{513A1F65-BCFE-4A59-BC2F-A7A5B543F70D}">
      <dgm:prSet/>
      <dgm:spPr/>
      <dgm:t>
        <a:bodyPr/>
        <a:lstStyle/>
        <a:p>
          <a:endParaRPr lang="en-US"/>
        </a:p>
      </dgm:t>
    </dgm:pt>
    <dgm:pt modelId="{F70DD798-19A0-4DC6-AE48-59F3CEE77CF6}">
      <dgm:prSet/>
      <dgm:spPr/>
      <dgm:t>
        <a:bodyPr/>
        <a:lstStyle/>
        <a:p>
          <a:r>
            <a:rPr lang="en-US" baseline="0"/>
            <a:t>Connecticut</a:t>
          </a:r>
          <a:endParaRPr lang="en-US"/>
        </a:p>
      </dgm:t>
    </dgm:pt>
    <dgm:pt modelId="{9D27333B-B27C-4586-946C-6A58C0504F69}" type="parTrans" cxnId="{A51395AD-25A8-42ED-A33E-92A577B06E46}">
      <dgm:prSet/>
      <dgm:spPr/>
      <dgm:t>
        <a:bodyPr/>
        <a:lstStyle/>
        <a:p>
          <a:endParaRPr lang="en-US"/>
        </a:p>
      </dgm:t>
    </dgm:pt>
    <dgm:pt modelId="{C83CD936-3D2A-4C00-A8A7-5F58CDA96049}" type="sibTrans" cxnId="{A51395AD-25A8-42ED-A33E-92A577B06E46}">
      <dgm:prSet/>
      <dgm:spPr/>
      <dgm:t>
        <a:bodyPr/>
        <a:lstStyle/>
        <a:p>
          <a:endParaRPr lang="en-US"/>
        </a:p>
      </dgm:t>
    </dgm:pt>
    <dgm:pt modelId="{A3BDD130-9200-4264-BCB0-63C6FAA4EE2C}">
      <dgm:prSet/>
      <dgm:spPr/>
      <dgm:t>
        <a:bodyPr/>
        <a:lstStyle/>
        <a:p>
          <a:r>
            <a:rPr lang="en-US" baseline="0"/>
            <a:t>Maryland</a:t>
          </a:r>
          <a:endParaRPr lang="en-US"/>
        </a:p>
      </dgm:t>
    </dgm:pt>
    <dgm:pt modelId="{3701A44E-9109-483C-8A30-5DC092747ABB}" type="parTrans" cxnId="{677EB796-37E2-409C-99D8-E5FC985BD9E9}">
      <dgm:prSet/>
      <dgm:spPr/>
      <dgm:t>
        <a:bodyPr/>
        <a:lstStyle/>
        <a:p>
          <a:endParaRPr lang="en-US"/>
        </a:p>
      </dgm:t>
    </dgm:pt>
    <dgm:pt modelId="{1D03F4D0-EEE9-4A32-BF08-94F423EDB050}" type="sibTrans" cxnId="{677EB796-37E2-409C-99D8-E5FC985BD9E9}">
      <dgm:prSet/>
      <dgm:spPr/>
      <dgm:t>
        <a:bodyPr/>
        <a:lstStyle/>
        <a:p>
          <a:endParaRPr lang="en-US"/>
        </a:p>
      </dgm:t>
    </dgm:pt>
    <dgm:pt modelId="{69E1013A-C73D-4C5E-94E2-F944B00A45F7}">
      <dgm:prSet/>
      <dgm:spPr/>
      <dgm:t>
        <a:bodyPr/>
        <a:lstStyle/>
        <a:p>
          <a:r>
            <a:rPr lang="en-US" baseline="0"/>
            <a:t>Nevada </a:t>
          </a:r>
          <a:endParaRPr lang="en-US"/>
        </a:p>
      </dgm:t>
    </dgm:pt>
    <dgm:pt modelId="{04B73DCB-546C-4C29-BDC9-A5BCE9CB0111}" type="parTrans" cxnId="{0744EB28-7473-44DE-AE76-AD5EAD83F2BA}">
      <dgm:prSet/>
      <dgm:spPr/>
      <dgm:t>
        <a:bodyPr/>
        <a:lstStyle/>
        <a:p>
          <a:endParaRPr lang="en-US"/>
        </a:p>
      </dgm:t>
    </dgm:pt>
    <dgm:pt modelId="{531C7444-63F1-4F3F-874B-EB406B5F32C0}" type="sibTrans" cxnId="{0744EB28-7473-44DE-AE76-AD5EAD83F2BA}">
      <dgm:prSet/>
      <dgm:spPr/>
      <dgm:t>
        <a:bodyPr/>
        <a:lstStyle/>
        <a:p>
          <a:endParaRPr lang="en-US"/>
        </a:p>
      </dgm:t>
    </dgm:pt>
    <dgm:pt modelId="{465542EA-6C05-43C3-9BBA-CE1CF3CFAECA}">
      <dgm:prSet/>
      <dgm:spPr/>
      <dgm:t>
        <a:bodyPr/>
        <a:lstStyle/>
        <a:p>
          <a:r>
            <a:rPr lang="en-US" baseline="0"/>
            <a:t>New York City</a:t>
          </a:r>
          <a:endParaRPr lang="en-US"/>
        </a:p>
      </dgm:t>
    </dgm:pt>
    <dgm:pt modelId="{5877D787-4471-411B-ACC5-B9F1B0F27418}" type="parTrans" cxnId="{93403A3D-97F8-4F04-A603-0505A4E609F6}">
      <dgm:prSet/>
      <dgm:spPr/>
      <dgm:t>
        <a:bodyPr/>
        <a:lstStyle/>
        <a:p>
          <a:endParaRPr lang="en-US"/>
        </a:p>
      </dgm:t>
    </dgm:pt>
    <dgm:pt modelId="{2B6D81D5-662F-4A9A-9BFA-041E96AFAED0}" type="sibTrans" cxnId="{93403A3D-97F8-4F04-A603-0505A4E609F6}">
      <dgm:prSet/>
      <dgm:spPr/>
      <dgm:t>
        <a:bodyPr/>
        <a:lstStyle/>
        <a:p>
          <a:endParaRPr lang="en-US"/>
        </a:p>
      </dgm:t>
    </dgm:pt>
    <dgm:pt modelId="{F36A5320-71FF-48C3-B741-1CA2E7A5E8CF}">
      <dgm:prSet/>
      <dgm:spPr/>
      <dgm:t>
        <a:bodyPr/>
        <a:lstStyle/>
        <a:p>
          <a:r>
            <a:rPr lang="en-US" baseline="0"/>
            <a:t>Rhode Island</a:t>
          </a:r>
          <a:endParaRPr lang="en-US"/>
        </a:p>
      </dgm:t>
    </dgm:pt>
    <dgm:pt modelId="{5DC25C06-6A4A-49A9-91EC-B4C5463D8A46}" type="parTrans" cxnId="{1DEBB00A-7A40-480E-B583-AB17DBA2AD71}">
      <dgm:prSet/>
      <dgm:spPr/>
      <dgm:t>
        <a:bodyPr/>
        <a:lstStyle/>
        <a:p>
          <a:endParaRPr lang="en-US"/>
        </a:p>
      </dgm:t>
    </dgm:pt>
    <dgm:pt modelId="{857B844F-2E6B-45E2-BEDD-01C91F07D91C}" type="sibTrans" cxnId="{1DEBB00A-7A40-480E-B583-AB17DBA2AD71}">
      <dgm:prSet/>
      <dgm:spPr/>
      <dgm:t>
        <a:bodyPr/>
        <a:lstStyle/>
        <a:p>
          <a:endParaRPr lang="en-US"/>
        </a:p>
      </dgm:t>
    </dgm:pt>
    <dgm:pt modelId="{91698DA9-CB45-474C-838F-3661590054BA}">
      <dgm:prSet/>
      <dgm:spPr/>
      <dgm:t>
        <a:bodyPr/>
        <a:lstStyle/>
        <a:p>
          <a:r>
            <a:rPr lang="en-US" baseline="0"/>
            <a:t>Washington</a:t>
          </a:r>
          <a:endParaRPr lang="en-US"/>
        </a:p>
      </dgm:t>
    </dgm:pt>
    <dgm:pt modelId="{C2DA58C2-72C6-44D7-8296-23044D2714B4}" type="parTrans" cxnId="{49B46F45-4735-44F3-A1C0-FC05CC20FC9B}">
      <dgm:prSet/>
      <dgm:spPr/>
      <dgm:t>
        <a:bodyPr/>
        <a:lstStyle/>
        <a:p>
          <a:endParaRPr lang="en-US"/>
        </a:p>
      </dgm:t>
    </dgm:pt>
    <dgm:pt modelId="{D7FDAAAE-395A-4504-A13E-7EF9BCBE4AF3}" type="sibTrans" cxnId="{49B46F45-4735-44F3-A1C0-FC05CC20FC9B}">
      <dgm:prSet/>
      <dgm:spPr/>
      <dgm:t>
        <a:bodyPr/>
        <a:lstStyle/>
        <a:p>
          <a:endParaRPr lang="en-US"/>
        </a:p>
      </dgm:t>
    </dgm:pt>
    <dgm:pt modelId="{D8E04F1F-6636-4E75-B041-B7298223B096}" type="pres">
      <dgm:prSet presAssocID="{650DE719-5A2D-4769-BBDD-45863C5BDD46}" presName="diagram" presStyleCnt="0">
        <dgm:presLayoutVars>
          <dgm:dir/>
          <dgm:resizeHandles val="exact"/>
        </dgm:presLayoutVars>
      </dgm:prSet>
      <dgm:spPr/>
    </dgm:pt>
    <dgm:pt modelId="{131B71C8-C448-49CD-BE52-A6B01D35E3E3}" type="pres">
      <dgm:prSet presAssocID="{E563E364-0EF7-4091-8EFC-8ACB9DCDFB03}" presName="node" presStyleLbl="node1" presStyleIdx="0" presStyleCnt="8">
        <dgm:presLayoutVars>
          <dgm:bulletEnabled val="1"/>
        </dgm:presLayoutVars>
      </dgm:prSet>
      <dgm:spPr/>
    </dgm:pt>
    <dgm:pt modelId="{B7B15593-A550-4849-AECF-C0F13BF3501C}" type="pres">
      <dgm:prSet presAssocID="{895FFFFD-B786-43A4-A829-52C64F576AE0}" presName="sibTrans" presStyleCnt="0"/>
      <dgm:spPr/>
    </dgm:pt>
    <dgm:pt modelId="{DDB63A4E-96CB-4F2E-9D7F-CBD2CA706E41}" type="pres">
      <dgm:prSet presAssocID="{93867547-CF4D-42F6-B265-42B323855747}" presName="node" presStyleLbl="node1" presStyleIdx="1" presStyleCnt="8">
        <dgm:presLayoutVars>
          <dgm:bulletEnabled val="1"/>
        </dgm:presLayoutVars>
      </dgm:prSet>
      <dgm:spPr/>
    </dgm:pt>
    <dgm:pt modelId="{6099CA8D-131B-4ADF-9E7C-64489C817075}" type="pres">
      <dgm:prSet presAssocID="{372E6CF0-E053-42E4-8872-4694C731A9B0}" presName="sibTrans" presStyleCnt="0"/>
      <dgm:spPr/>
    </dgm:pt>
    <dgm:pt modelId="{2A52FB85-05E9-475A-8F71-54F0EF76BED2}" type="pres">
      <dgm:prSet presAssocID="{F70DD798-19A0-4DC6-AE48-59F3CEE77CF6}" presName="node" presStyleLbl="node1" presStyleIdx="2" presStyleCnt="8">
        <dgm:presLayoutVars>
          <dgm:bulletEnabled val="1"/>
        </dgm:presLayoutVars>
      </dgm:prSet>
      <dgm:spPr/>
    </dgm:pt>
    <dgm:pt modelId="{6A9824B1-798A-4581-B3AD-6524CF4657CC}" type="pres">
      <dgm:prSet presAssocID="{C83CD936-3D2A-4C00-A8A7-5F58CDA96049}" presName="sibTrans" presStyleCnt="0"/>
      <dgm:spPr/>
    </dgm:pt>
    <dgm:pt modelId="{22E8E950-0E82-457A-A40A-C9C6C0C34946}" type="pres">
      <dgm:prSet presAssocID="{A3BDD130-9200-4264-BCB0-63C6FAA4EE2C}" presName="node" presStyleLbl="node1" presStyleIdx="3" presStyleCnt="8">
        <dgm:presLayoutVars>
          <dgm:bulletEnabled val="1"/>
        </dgm:presLayoutVars>
      </dgm:prSet>
      <dgm:spPr/>
    </dgm:pt>
    <dgm:pt modelId="{197F1A6D-59D2-4F51-8E4E-17D82B5F4066}" type="pres">
      <dgm:prSet presAssocID="{1D03F4D0-EEE9-4A32-BF08-94F423EDB050}" presName="sibTrans" presStyleCnt="0"/>
      <dgm:spPr/>
    </dgm:pt>
    <dgm:pt modelId="{54B6235F-6E0F-40D6-9ED4-F6495BEE3E5A}" type="pres">
      <dgm:prSet presAssocID="{69E1013A-C73D-4C5E-94E2-F944B00A45F7}" presName="node" presStyleLbl="node1" presStyleIdx="4" presStyleCnt="8">
        <dgm:presLayoutVars>
          <dgm:bulletEnabled val="1"/>
        </dgm:presLayoutVars>
      </dgm:prSet>
      <dgm:spPr/>
    </dgm:pt>
    <dgm:pt modelId="{EF7547EE-23A8-4E1F-BD0C-3CD71EE7FA0E}" type="pres">
      <dgm:prSet presAssocID="{531C7444-63F1-4F3F-874B-EB406B5F32C0}" presName="sibTrans" presStyleCnt="0"/>
      <dgm:spPr/>
    </dgm:pt>
    <dgm:pt modelId="{56F203C0-374B-4E38-AFF9-1339C8C0E7C3}" type="pres">
      <dgm:prSet presAssocID="{465542EA-6C05-43C3-9BBA-CE1CF3CFAECA}" presName="node" presStyleLbl="node1" presStyleIdx="5" presStyleCnt="8">
        <dgm:presLayoutVars>
          <dgm:bulletEnabled val="1"/>
        </dgm:presLayoutVars>
      </dgm:prSet>
      <dgm:spPr/>
    </dgm:pt>
    <dgm:pt modelId="{39D46819-E0AB-46CC-8F7E-7581A5AC6629}" type="pres">
      <dgm:prSet presAssocID="{2B6D81D5-662F-4A9A-9BFA-041E96AFAED0}" presName="sibTrans" presStyleCnt="0"/>
      <dgm:spPr/>
    </dgm:pt>
    <dgm:pt modelId="{1EE59375-6D7A-4AD0-AF62-869B210EE764}" type="pres">
      <dgm:prSet presAssocID="{F36A5320-71FF-48C3-B741-1CA2E7A5E8CF}" presName="node" presStyleLbl="node1" presStyleIdx="6" presStyleCnt="8">
        <dgm:presLayoutVars>
          <dgm:bulletEnabled val="1"/>
        </dgm:presLayoutVars>
      </dgm:prSet>
      <dgm:spPr/>
    </dgm:pt>
    <dgm:pt modelId="{E7C191D0-D6CC-4F0E-9F68-12517DCE8690}" type="pres">
      <dgm:prSet presAssocID="{857B844F-2E6B-45E2-BEDD-01C91F07D91C}" presName="sibTrans" presStyleCnt="0"/>
      <dgm:spPr/>
    </dgm:pt>
    <dgm:pt modelId="{57D60F01-3483-4623-BACF-220135202EEF}" type="pres">
      <dgm:prSet presAssocID="{91698DA9-CB45-474C-838F-3661590054BA}" presName="node" presStyleLbl="node1" presStyleIdx="7" presStyleCnt="8">
        <dgm:presLayoutVars>
          <dgm:bulletEnabled val="1"/>
        </dgm:presLayoutVars>
      </dgm:prSet>
      <dgm:spPr/>
    </dgm:pt>
  </dgm:ptLst>
  <dgm:cxnLst>
    <dgm:cxn modelId="{DF63FB01-F8D3-4E1D-BF51-7A1FA1B7B34D}" type="presOf" srcId="{465542EA-6C05-43C3-9BBA-CE1CF3CFAECA}" destId="{56F203C0-374B-4E38-AFF9-1339C8C0E7C3}" srcOrd="0" destOrd="0" presId="urn:microsoft.com/office/officeart/2005/8/layout/default"/>
    <dgm:cxn modelId="{8471AD03-2A90-4CCC-8397-D1F00F04E65A}" type="presOf" srcId="{650DE719-5A2D-4769-BBDD-45863C5BDD46}" destId="{D8E04F1F-6636-4E75-B041-B7298223B096}" srcOrd="0" destOrd="0" presId="urn:microsoft.com/office/officeart/2005/8/layout/default"/>
    <dgm:cxn modelId="{1DEBB00A-7A40-480E-B583-AB17DBA2AD71}" srcId="{650DE719-5A2D-4769-BBDD-45863C5BDD46}" destId="{F36A5320-71FF-48C3-B741-1CA2E7A5E8CF}" srcOrd="6" destOrd="0" parTransId="{5DC25C06-6A4A-49A9-91EC-B4C5463D8A46}" sibTransId="{857B844F-2E6B-45E2-BEDD-01C91F07D91C}"/>
    <dgm:cxn modelId="{D09A2E12-3649-43CF-B6F7-7EF2C29AD7BE}" type="presOf" srcId="{F36A5320-71FF-48C3-B741-1CA2E7A5E8CF}" destId="{1EE59375-6D7A-4AD0-AF62-869B210EE764}" srcOrd="0" destOrd="0" presId="urn:microsoft.com/office/officeart/2005/8/layout/default"/>
    <dgm:cxn modelId="{0FFE791D-4611-4346-A152-FA1BC879989D}" type="presOf" srcId="{91698DA9-CB45-474C-838F-3661590054BA}" destId="{57D60F01-3483-4623-BACF-220135202EEF}" srcOrd="0" destOrd="0" presId="urn:microsoft.com/office/officeart/2005/8/layout/default"/>
    <dgm:cxn modelId="{0957B020-8EF4-482A-A7F3-D099AB0CD30D}" type="presOf" srcId="{F70DD798-19A0-4DC6-AE48-59F3CEE77CF6}" destId="{2A52FB85-05E9-475A-8F71-54F0EF76BED2}" srcOrd="0" destOrd="0" presId="urn:microsoft.com/office/officeart/2005/8/layout/default"/>
    <dgm:cxn modelId="{0744EB28-7473-44DE-AE76-AD5EAD83F2BA}" srcId="{650DE719-5A2D-4769-BBDD-45863C5BDD46}" destId="{69E1013A-C73D-4C5E-94E2-F944B00A45F7}" srcOrd="4" destOrd="0" parTransId="{04B73DCB-546C-4C29-BDC9-A5BCE9CB0111}" sibTransId="{531C7444-63F1-4F3F-874B-EB406B5F32C0}"/>
    <dgm:cxn modelId="{93403A3D-97F8-4F04-A603-0505A4E609F6}" srcId="{650DE719-5A2D-4769-BBDD-45863C5BDD46}" destId="{465542EA-6C05-43C3-9BBA-CE1CF3CFAECA}" srcOrd="5" destOrd="0" parTransId="{5877D787-4471-411B-ACC5-B9F1B0F27418}" sibTransId="{2B6D81D5-662F-4A9A-9BFA-041E96AFAED0}"/>
    <dgm:cxn modelId="{49B46F45-4735-44F3-A1C0-FC05CC20FC9B}" srcId="{650DE719-5A2D-4769-BBDD-45863C5BDD46}" destId="{91698DA9-CB45-474C-838F-3661590054BA}" srcOrd="7" destOrd="0" parTransId="{C2DA58C2-72C6-44D7-8296-23044D2714B4}" sibTransId="{D7FDAAAE-395A-4504-A13E-7EF9BCBE4AF3}"/>
    <dgm:cxn modelId="{513A1F65-BCFE-4A59-BC2F-A7A5B543F70D}" srcId="{650DE719-5A2D-4769-BBDD-45863C5BDD46}" destId="{93867547-CF4D-42F6-B265-42B323855747}" srcOrd="1" destOrd="0" parTransId="{BB9DA2D5-A229-4C1C-B672-D118214D0A16}" sibTransId="{372E6CF0-E053-42E4-8872-4694C731A9B0}"/>
    <dgm:cxn modelId="{2B45E375-ADBE-4587-82A7-C06B3E9388E1}" type="presOf" srcId="{E563E364-0EF7-4091-8EFC-8ACB9DCDFB03}" destId="{131B71C8-C448-49CD-BE52-A6B01D35E3E3}" srcOrd="0" destOrd="0" presId="urn:microsoft.com/office/officeart/2005/8/layout/default"/>
    <dgm:cxn modelId="{0471BB7A-11E5-4E80-9E4E-30B1AF10BF5C}" type="presOf" srcId="{69E1013A-C73D-4C5E-94E2-F944B00A45F7}" destId="{54B6235F-6E0F-40D6-9ED4-F6495BEE3E5A}" srcOrd="0" destOrd="0" presId="urn:microsoft.com/office/officeart/2005/8/layout/default"/>
    <dgm:cxn modelId="{677EB796-37E2-409C-99D8-E5FC985BD9E9}" srcId="{650DE719-5A2D-4769-BBDD-45863C5BDD46}" destId="{A3BDD130-9200-4264-BCB0-63C6FAA4EE2C}" srcOrd="3" destOrd="0" parTransId="{3701A44E-9109-483C-8A30-5DC092747ABB}" sibTransId="{1D03F4D0-EEE9-4A32-BF08-94F423EDB050}"/>
    <dgm:cxn modelId="{A51395AD-25A8-42ED-A33E-92A577B06E46}" srcId="{650DE719-5A2D-4769-BBDD-45863C5BDD46}" destId="{F70DD798-19A0-4DC6-AE48-59F3CEE77CF6}" srcOrd="2" destOrd="0" parTransId="{9D27333B-B27C-4586-946C-6A58C0504F69}" sibTransId="{C83CD936-3D2A-4C00-A8A7-5F58CDA96049}"/>
    <dgm:cxn modelId="{606F2EC8-101A-4FC7-8067-AD24A96E7788}" type="presOf" srcId="{A3BDD130-9200-4264-BCB0-63C6FAA4EE2C}" destId="{22E8E950-0E82-457A-A40A-C9C6C0C34946}" srcOrd="0" destOrd="0" presId="urn:microsoft.com/office/officeart/2005/8/layout/default"/>
    <dgm:cxn modelId="{D5E00BE2-53A9-476E-A8AF-7FFB64D75F0A}" srcId="{650DE719-5A2D-4769-BBDD-45863C5BDD46}" destId="{E563E364-0EF7-4091-8EFC-8ACB9DCDFB03}" srcOrd="0" destOrd="0" parTransId="{E39A5EFB-94AB-4804-B872-93AA81887CFF}" sibTransId="{895FFFFD-B786-43A4-A829-52C64F576AE0}"/>
    <dgm:cxn modelId="{8D3B7AEA-45C3-467B-BF1A-118FD6E2D4C3}" type="presOf" srcId="{93867547-CF4D-42F6-B265-42B323855747}" destId="{DDB63A4E-96CB-4F2E-9D7F-CBD2CA706E41}" srcOrd="0" destOrd="0" presId="urn:microsoft.com/office/officeart/2005/8/layout/default"/>
    <dgm:cxn modelId="{4FC418D3-FF3C-4FE2-B529-00D1E3B7062A}" type="presParOf" srcId="{D8E04F1F-6636-4E75-B041-B7298223B096}" destId="{131B71C8-C448-49CD-BE52-A6B01D35E3E3}" srcOrd="0" destOrd="0" presId="urn:microsoft.com/office/officeart/2005/8/layout/default"/>
    <dgm:cxn modelId="{E929061F-2818-4817-86AB-F029FF608CAE}" type="presParOf" srcId="{D8E04F1F-6636-4E75-B041-B7298223B096}" destId="{B7B15593-A550-4849-AECF-C0F13BF3501C}" srcOrd="1" destOrd="0" presId="urn:microsoft.com/office/officeart/2005/8/layout/default"/>
    <dgm:cxn modelId="{DA772768-A71D-4D72-A85E-34C887F5DF07}" type="presParOf" srcId="{D8E04F1F-6636-4E75-B041-B7298223B096}" destId="{DDB63A4E-96CB-4F2E-9D7F-CBD2CA706E41}" srcOrd="2" destOrd="0" presId="urn:microsoft.com/office/officeart/2005/8/layout/default"/>
    <dgm:cxn modelId="{B0D4EE79-A5D7-460D-B9D6-AA9157C7EFAE}" type="presParOf" srcId="{D8E04F1F-6636-4E75-B041-B7298223B096}" destId="{6099CA8D-131B-4ADF-9E7C-64489C817075}" srcOrd="3" destOrd="0" presId="urn:microsoft.com/office/officeart/2005/8/layout/default"/>
    <dgm:cxn modelId="{F8413023-6273-45FB-8379-01290BD4FA85}" type="presParOf" srcId="{D8E04F1F-6636-4E75-B041-B7298223B096}" destId="{2A52FB85-05E9-475A-8F71-54F0EF76BED2}" srcOrd="4" destOrd="0" presId="urn:microsoft.com/office/officeart/2005/8/layout/default"/>
    <dgm:cxn modelId="{24052502-F91D-45FA-BEE7-2FF6ABAD7254}" type="presParOf" srcId="{D8E04F1F-6636-4E75-B041-B7298223B096}" destId="{6A9824B1-798A-4581-B3AD-6524CF4657CC}" srcOrd="5" destOrd="0" presId="urn:microsoft.com/office/officeart/2005/8/layout/default"/>
    <dgm:cxn modelId="{CEA5CC2A-48F3-4BED-926F-A6ED283CCC8D}" type="presParOf" srcId="{D8E04F1F-6636-4E75-B041-B7298223B096}" destId="{22E8E950-0E82-457A-A40A-C9C6C0C34946}" srcOrd="6" destOrd="0" presId="urn:microsoft.com/office/officeart/2005/8/layout/default"/>
    <dgm:cxn modelId="{BDEBE06E-0D7F-41BF-8BBC-8545BE33DE9E}" type="presParOf" srcId="{D8E04F1F-6636-4E75-B041-B7298223B096}" destId="{197F1A6D-59D2-4F51-8E4E-17D82B5F4066}" srcOrd="7" destOrd="0" presId="urn:microsoft.com/office/officeart/2005/8/layout/default"/>
    <dgm:cxn modelId="{07F011AD-2582-4066-AABE-CCF5486C6BA9}" type="presParOf" srcId="{D8E04F1F-6636-4E75-B041-B7298223B096}" destId="{54B6235F-6E0F-40D6-9ED4-F6495BEE3E5A}" srcOrd="8" destOrd="0" presId="urn:microsoft.com/office/officeart/2005/8/layout/default"/>
    <dgm:cxn modelId="{9D4AFB3D-03C8-4200-B7AA-0E2CD4BE4C03}" type="presParOf" srcId="{D8E04F1F-6636-4E75-B041-B7298223B096}" destId="{EF7547EE-23A8-4E1F-BD0C-3CD71EE7FA0E}" srcOrd="9" destOrd="0" presId="urn:microsoft.com/office/officeart/2005/8/layout/default"/>
    <dgm:cxn modelId="{D38B0934-C46A-4CE7-96FA-7A26E2F0B034}" type="presParOf" srcId="{D8E04F1F-6636-4E75-B041-B7298223B096}" destId="{56F203C0-374B-4E38-AFF9-1339C8C0E7C3}" srcOrd="10" destOrd="0" presId="urn:microsoft.com/office/officeart/2005/8/layout/default"/>
    <dgm:cxn modelId="{A9175668-96DF-4E2A-B89F-08DA12B1A5F4}" type="presParOf" srcId="{D8E04F1F-6636-4E75-B041-B7298223B096}" destId="{39D46819-E0AB-46CC-8F7E-7581A5AC6629}" srcOrd="11" destOrd="0" presId="urn:microsoft.com/office/officeart/2005/8/layout/default"/>
    <dgm:cxn modelId="{DB4DB7F4-D6EB-450F-A2F3-B61063511909}" type="presParOf" srcId="{D8E04F1F-6636-4E75-B041-B7298223B096}" destId="{1EE59375-6D7A-4AD0-AF62-869B210EE764}" srcOrd="12" destOrd="0" presId="urn:microsoft.com/office/officeart/2005/8/layout/default"/>
    <dgm:cxn modelId="{C0D301ED-3EBF-4828-AAA7-A27251E7442F}" type="presParOf" srcId="{D8E04F1F-6636-4E75-B041-B7298223B096}" destId="{E7C191D0-D6CC-4F0E-9F68-12517DCE8690}" srcOrd="13" destOrd="0" presId="urn:microsoft.com/office/officeart/2005/8/layout/default"/>
    <dgm:cxn modelId="{94019227-DFBA-40CF-B3EC-F9C167744C33}" type="presParOf" srcId="{D8E04F1F-6636-4E75-B041-B7298223B096}" destId="{57D60F01-3483-4623-BACF-220135202EE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32DDB-899A-4A33-861A-51E896254D1A}">
      <dsp:nvSpPr>
        <dsp:cNvPr id="0" name=""/>
        <dsp:cNvSpPr/>
      </dsp:nvSpPr>
      <dsp:spPr>
        <a:xfrm>
          <a:off x="0" y="24543"/>
          <a:ext cx="8606366" cy="81899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Hot Button Issues</a:t>
          </a:r>
        </a:p>
      </dsp:txBody>
      <dsp:txXfrm>
        <a:off x="39980" y="64523"/>
        <a:ext cx="8526406" cy="739039"/>
      </dsp:txXfrm>
    </dsp:sp>
    <dsp:sp modelId="{D89C4F3C-E98B-4DD8-85C2-C8A993BDF70E}">
      <dsp:nvSpPr>
        <dsp:cNvPr id="0" name=""/>
        <dsp:cNvSpPr/>
      </dsp:nvSpPr>
      <dsp:spPr>
        <a:xfrm>
          <a:off x="0" y="944343"/>
          <a:ext cx="8606366" cy="81899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Federal Legislation		</a:t>
          </a:r>
        </a:p>
      </dsp:txBody>
      <dsp:txXfrm>
        <a:off x="39980" y="984323"/>
        <a:ext cx="8526406" cy="739039"/>
      </dsp:txXfrm>
    </dsp:sp>
    <dsp:sp modelId="{9E5C793F-3972-4E68-8D67-2CB8B2938766}">
      <dsp:nvSpPr>
        <dsp:cNvPr id="0" name=""/>
        <dsp:cNvSpPr/>
      </dsp:nvSpPr>
      <dsp:spPr>
        <a:xfrm>
          <a:off x="0" y="1864143"/>
          <a:ext cx="8606366" cy="81899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Federal Agency Updates</a:t>
          </a:r>
        </a:p>
      </dsp:txBody>
      <dsp:txXfrm>
        <a:off x="39980" y="1904123"/>
        <a:ext cx="8526406" cy="739039"/>
      </dsp:txXfrm>
    </dsp:sp>
    <dsp:sp modelId="{8B6F8F6E-E047-4208-9F48-5B6284BD5ABC}">
      <dsp:nvSpPr>
        <dsp:cNvPr id="0" name=""/>
        <dsp:cNvSpPr/>
      </dsp:nvSpPr>
      <dsp:spPr>
        <a:xfrm>
          <a:off x="0" y="2783943"/>
          <a:ext cx="8606366" cy="81899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State Law Developments	</a:t>
          </a:r>
        </a:p>
      </dsp:txBody>
      <dsp:txXfrm>
        <a:off x="39980" y="2823923"/>
        <a:ext cx="8526406" cy="739039"/>
      </dsp:txXfrm>
    </dsp:sp>
    <dsp:sp modelId="{7FCD3BB7-9EF6-4B18-935C-036706B1912A}">
      <dsp:nvSpPr>
        <dsp:cNvPr id="0" name=""/>
        <dsp:cNvSpPr/>
      </dsp:nvSpPr>
      <dsp:spPr>
        <a:xfrm>
          <a:off x="0" y="3666214"/>
          <a:ext cx="8606366" cy="81899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Forecasting 2023</a:t>
          </a:r>
        </a:p>
      </dsp:txBody>
      <dsp:txXfrm>
        <a:off x="39980" y="3706194"/>
        <a:ext cx="8526406" cy="739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16788-8AA0-4B38-8221-759D29D102CC}">
      <dsp:nvSpPr>
        <dsp:cNvPr id="0" name=""/>
        <dsp:cNvSpPr/>
      </dsp:nvSpPr>
      <dsp:spPr>
        <a:xfrm>
          <a:off x="0" y="2107748"/>
          <a:ext cx="8606366" cy="0"/>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C81DC7C-7294-4BBA-A480-84394A5C02B5}">
      <dsp:nvSpPr>
        <dsp:cNvPr id="0" name=""/>
        <dsp:cNvSpPr/>
      </dsp:nvSpPr>
      <dsp:spPr>
        <a:xfrm rot="8100000">
          <a:off x="68620" y="485753"/>
          <a:ext cx="310003" cy="310003"/>
        </a:xfrm>
        <a:prstGeom prst="teardrop">
          <a:avLst>
            <a:gd name="adj" fmla="val 115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42027-B7B7-466B-8BAB-EBD3ADB549F8}">
      <dsp:nvSpPr>
        <dsp:cNvPr id="0" name=""/>
        <dsp:cNvSpPr/>
      </dsp:nvSpPr>
      <dsp:spPr>
        <a:xfrm>
          <a:off x="103059" y="520192"/>
          <a:ext cx="241126" cy="24112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3B80EFB8-C216-41CC-8234-C4D97FBEC85F}">
      <dsp:nvSpPr>
        <dsp:cNvPr id="0" name=""/>
        <dsp:cNvSpPr/>
      </dsp:nvSpPr>
      <dsp:spPr>
        <a:xfrm>
          <a:off x="442828" y="859961"/>
          <a:ext cx="3576174" cy="12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EEOC releases The Americans with Disabilities Act and the Use of Software, Algorithms, and Artificial Intelligence to Assess Job Applicants and Employees</a:t>
          </a:r>
        </a:p>
      </dsp:txBody>
      <dsp:txXfrm>
        <a:off x="442828" y="859961"/>
        <a:ext cx="3576174" cy="1247787"/>
      </dsp:txXfrm>
    </dsp:sp>
    <dsp:sp modelId="{ADF01C87-61D5-4DD6-8837-5C50BB9F5BF3}">
      <dsp:nvSpPr>
        <dsp:cNvPr id="0" name=""/>
        <dsp:cNvSpPr/>
      </dsp:nvSpPr>
      <dsp:spPr>
        <a:xfrm>
          <a:off x="442828" y="421549"/>
          <a:ext cx="3576174" cy="4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May 2022</a:t>
          </a:r>
        </a:p>
      </dsp:txBody>
      <dsp:txXfrm>
        <a:off x="442828" y="421549"/>
        <a:ext cx="3576174" cy="438411"/>
      </dsp:txXfrm>
    </dsp:sp>
    <dsp:sp modelId="{55458874-A43A-4991-9D4C-F8C2DC34EBCC}">
      <dsp:nvSpPr>
        <dsp:cNvPr id="0" name=""/>
        <dsp:cNvSpPr/>
      </dsp:nvSpPr>
      <dsp:spPr>
        <a:xfrm>
          <a:off x="223622" y="859961"/>
          <a:ext cx="0" cy="124778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DEAA951-906E-46FD-AC88-89FD900FB2C4}">
      <dsp:nvSpPr>
        <dsp:cNvPr id="0" name=""/>
        <dsp:cNvSpPr/>
      </dsp:nvSpPr>
      <dsp:spPr>
        <a:xfrm>
          <a:off x="183164" y="2068291"/>
          <a:ext cx="78914" cy="78914"/>
        </a:xfrm>
        <a:prstGeom prst="ellipse">
          <a:avLst/>
        </a:prstGeom>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16376-9728-4043-A60F-30A9B83EACC3}">
      <dsp:nvSpPr>
        <dsp:cNvPr id="0" name=""/>
        <dsp:cNvSpPr/>
      </dsp:nvSpPr>
      <dsp:spPr>
        <a:xfrm rot="18900000">
          <a:off x="2213065" y="3419739"/>
          <a:ext cx="310003" cy="310003"/>
        </a:xfrm>
        <a:prstGeom prst="teardrop">
          <a:avLst>
            <a:gd name="adj" fmla="val 115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A9209-60A6-4BA9-9784-D14FA49199B6}">
      <dsp:nvSpPr>
        <dsp:cNvPr id="0" name=""/>
        <dsp:cNvSpPr/>
      </dsp:nvSpPr>
      <dsp:spPr>
        <a:xfrm>
          <a:off x="2247503" y="3454178"/>
          <a:ext cx="241126" cy="24112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F0F1568A-C5E5-4C63-89A7-2BC2E56A2AF4}">
      <dsp:nvSpPr>
        <dsp:cNvPr id="0" name=""/>
        <dsp:cNvSpPr/>
      </dsp:nvSpPr>
      <dsp:spPr>
        <a:xfrm>
          <a:off x="2587272" y="2107748"/>
          <a:ext cx="3576174" cy="12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NLRB GC Abruzzo issues Memorandum GC 23-02: Electronic Monitoring and Algorithmic Management of Employees Interfering with the Exercise of Section 7 Rights</a:t>
          </a:r>
        </a:p>
      </dsp:txBody>
      <dsp:txXfrm>
        <a:off x="2587272" y="2107748"/>
        <a:ext cx="3576174" cy="1247787"/>
      </dsp:txXfrm>
    </dsp:sp>
    <dsp:sp modelId="{C92AF323-1BAD-483B-9E43-8EA099B40EFB}">
      <dsp:nvSpPr>
        <dsp:cNvPr id="0" name=""/>
        <dsp:cNvSpPr/>
      </dsp:nvSpPr>
      <dsp:spPr>
        <a:xfrm>
          <a:off x="2587272" y="3355535"/>
          <a:ext cx="3576174" cy="4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Oct. 2022</a:t>
          </a:r>
        </a:p>
      </dsp:txBody>
      <dsp:txXfrm>
        <a:off x="2587272" y="3355535"/>
        <a:ext cx="3576174" cy="438411"/>
      </dsp:txXfrm>
    </dsp:sp>
    <dsp:sp modelId="{693B7B5D-2A05-4CCD-9B8F-D400FCCA3541}">
      <dsp:nvSpPr>
        <dsp:cNvPr id="0" name=""/>
        <dsp:cNvSpPr/>
      </dsp:nvSpPr>
      <dsp:spPr>
        <a:xfrm>
          <a:off x="2368067" y="2107748"/>
          <a:ext cx="0" cy="124778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40B99EF-7772-428E-A1CD-976131F252BC}">
      <dsp:nvSpPr>
        <dsp:cNvPr id="0" name=""/>
        <dsp:cNvSpPr/>
      </dsp:nvSpPr>
      <dsp:spPr>
        <a:xfrm>
          <a:off x="2327609" y="2068291"/>
          <a:ext cx="78914" cy="78914"/>
        </a:xfrm>
        <a:prstGeom prst="ellipse">
          <a:avLst/>
        </a:prstGeom>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15EC46-495B-4F58-B215-1F5543827AFB}">
      <dsp:nvSpPr>
        <dsp:cNvPr id="0" name=""/>
        <dsp:cNvSpPr/>
      </dsp:nvSpPr>
      <dsp:spPr>
        <a:xfrm rot="8100000">
          <a:off x="4357510" y="485753"/>
          <a:ext cx="310003" cy="310003"/>
        </a:xfrm>
        <a:prstGeom prst="teardrop">
          <a:avLst>
            <a:gd name="adj" fmla="val 115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47E98-15CA-48EF-91CB-90C4FCE00E90}">
      <dsp:nvSpPr>
        <dsp:cNvPr id="0" name=""/>
        <dsp:cNvSpPr/>
      </dsp:nvSpPr>
      <dsp:spPr>
        <a:xfrm>
          <a:off x="4391948" y="520192"/>
          <a:ext cx="241126" cy="24112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7C0319DD-4CF8-4A19-A2E8-B95E087888CD}">
      <dsp:nvSpPr>
        <dsp:cNvPr id="0" name=""/>
        <dsp:cNvSpPr/>
      </dsp:nvSpPr>
      <dsp:spPr>
        <a:xfrm>
          <a:off x="4731717" y="859961"/>
          <a:ext cx="3576174" cy="12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EEOC Strategic Enforcement Plan</a:t>
          </a:r>
        </a:p>
      </dsp:txBody>
      <dsp:txXfrm>
        <a:off x="4731717" y="859961"/>
        <a:ext cx="3576174" cy="1247787"/>
      </dsp:txXfrm>
    </dsp:sp>
    <dsp:sp modelId="{A9FC0247-A782-4217-B0F4-7E02F97E2E4F}">
      <dsp:nvSpPr>
        <dsp:cNvPr id="0" name=""/>
        <dsp:cNvSpPr/>
      </dsp:nvSpPr>
      <dsp:spPr>
        <a:xfrm>
          <a:off x="4731717" y="421549"/>
          <a:ext cx="3576174" cy="438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10 Jan. 2023</a:t>
          </a:r>
        </a:p>
      </dsp:txBody>
      <dsp:txXfrm>
        <a:off x="4731717" y="421549"/>
        <a:ext cx="3576174" cy="438411"/>
      </dsp:txXfrm>
    </dsp:sp>
    <dsp:sp modelId="{987FD199-3316-4E8B-A363-9E3B71C0B5B8}">
      <dsp:nvSpPr>
        <dsp:cNvPr id="0" name=""/>
        <dsp:cNvSpPr/>
      </dsp:nvSpPr>
      <dsp:spPr>
        <a:xfrm>
          <a:off x="4512512" y="859961"/>
          <a:ext cx="0" cy="124778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694C278-6237-47BF-A900-7AF5DA03972E}">
      <dsp:nvSpPr>
        <dsp:cNvPr id="0" name=""/>
        <dsp:cNvSpPr/>
      </dsp:nvSpPr>
      <dsp:spPr>
        <a:xfrm>
          <a:off x="4472054" y="2068291"/>
          <a:ext cx="78914" cy="78914"/>
        </a:xfrm>
        <a:prstGeom prst="ellipse">
          <a:avLst/>
        </a:prstGeom>
        <a:solidFill>
          <a:schemeClr val="accent1">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15C6-20C3-4484-A2DF-317F1A161A68}">
      <dsp:nvSpPr>
        <dsp:cNvPr id="0" name=""/>
        <dsp:cNvSpPr/>
      </dsp:nvSpPr>
      <dsp:spPr>
        <a:xfrm>
          <a:off x="0" y="466283"/>
          <a:ext cx="8606366"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i="1" kern="1200" dirty="0"/>
            <a:t>Cree, Inc. v. LIRC</a:t>
          </a:r>
          <a:r>
            <a:rPr lang="es-ES" sz="2700" kern="1200" dirty="0"/>
            <a:t>, 2022 WI 15 (</a:t>
          </a:r>
          <a:r>
            <a:rPr lang="en-US" sz="2700" kern="1200" noProof="0" dirty="0"/>
            <a:t>arrest</a:t>
          </a:r>
          <a:r>
            <a:rPr lang="es-ES" sz="2700" kern="1200" dirty="0"/>
            <a:t> and </a:t>
          </a:r>
          <a:r>
            <a:rPr lang="es-ES" sz="2700" kern="1200" dirty="0" err="1"/>
            <a:t>conviction</a:t>
          </a:r>
          <a:r>
            <a:rPr lang="es-ES" sz="2700" kern="1200" dirty="0"/>
            <a:t> record discrimination)</a:t>
          </a:r>
          <a:endParaRPr lang="en-US" sz="2700" kern="1200" dirty="0"/>
        </a:p>
      </dsp:txBody>
      <dsp:txXfrm>
        <a:off x="50889" y="517172"/>
        <a:ext cx="8504588" cy="940692"/>
      </dsp:txXfrm>
    </dsp:sp>
    <dsp:sp modelId="{4747DBB6-996B-403F-B8C4-23EC044843C1}">
      <dsp:nvSpPr>
        <dsp:cNvPr id="0" name=""/>
        <dsp:cNvSpPr/>
      </dsp:nvSpPr>
      <dsp:spPr>
        <a:xfrm>
          <a:off x="0" y="1586513"/>
          <a:ext cx="8606366"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err="1"/>
            <a:t>Diamond</a:t>
          </a:r>
          <a:r>
            <a:rPr lang="es-ES" sz="2700" kern="1200" dirty="0"/>
            <a:t> </a:t>
          </a:r>
          <a:r>
            <a:rPr lang="es-ES" sz="2700" kern="1200" dirty="0" err="1"/>
            <a:t>Assets</a:t>
          </a:r>
          <a:r>
            <a:rPr lang="es-ES" sz="2700" kern="1200" dirty="0"/>
            <a:t> LLC v. Godina, 2021AP1079 (</a:t>
          </a:r>
          <a:r>
            <a:rPr lang="es-ES" sz="2700" kern="1200" dirty="0" err="1"/>
            <a:t>Wis</a:t>
          </a:r>
          <a:r>
            <a:rPr lang="es-ES" sz="2700" kern="1200" dirty="0"/>
            <a:t>. </a:t>
          </a:r>
          <a:r>
            <a:rPr lang="es-ES" sz="2700" kern="1200" dirty="0" err="1"/>
            <a:t>Ct</a:t>
          </a:r>
          <a:r>
            <a:rPr lang="es-ES" sz="2700" kern="1200" dirty="0"/>
            <a:t>. App. 2022) (restrictive </a:t>
          </a:r>
          <a:r>
            <a:rPr lang="es-ES" sz="2700" kern="1200" dirty="0" err="1"/>
            <a:t>covenants</a:t>
          </a:r>
          <a:r>
            <a:rPr lang="es-ES" sz="2700" kern="1200" dirty="0"/>
            <a:t>)</a:t>
          </a:r>
          <a:endParaRPr lang="en-US" sz="2700" kern="1200" dirty="0"/>
        </a:p>
      </dsp:txBody>
      <dsp:txXfrm>
        <a:off x="50889" y="1637402"/>
        <a:ext cx="8504588" cy="940692"/>
      </dsp:txXfrm>
    </dsp:sp>
    <dsp:sp modelId="{2F78CF73-C595-41FE-954D-C142CD527004}">
      <dsp:nvSpPr>
        <dsp:cNvPr id="0" name=""/>
        <dsp:cNvSpPr/>
      </dsp:nvSpPr>
      <dsp:spPr>
        <a:xfrm>
          <a:off x="0" y="2706743"/>
          <a:ext cx="8606366"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i="1" kern="1200" dirty="0"/>
            <a:t>Ziccarelli v. Dart </a:t>
          </a:r>
          <a:r>
            <a:rPr lang="en-US" sz="2700" kern="1200" dirty="0"/>
            <a:t>(7th Cir. Jun. 1, 2022) (discouraging leave requests is enough for FMLA interference claim) </a:t>
          </a:r>
        </a:p>
      </dsp:txBody>
      <dsp:txXfrm>
        <a:off x="50889" y="2757632"/>
        <a:ext cx="8504588" cy="940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B71C8-C448-49CD-BE52-A6B01D35E3E3}">
      <dsp:nvSpPr>
        <dsp:cNvPr id="0" name=""/>
        <dsp:cNvSpPr/>
      </dsp:nvSpPr>
      <dsp:spPr>
        <a:xfrm>
          <a:off x="931235" y="281"/>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California</a:t>
          </a:r>
          <a:endParaRPr lang="en-US" sz="2800" kern="1200"/>
        </a:p>
      </dsp:txBody>
      <dsp:txXfrm>
        <a:off x="931235" y="281"/>
        <a:ext cx="2107467" cy="1264480"/>
      </dsp:txXfrm>
    </dsp:sp>
    <dsp:sp modelId="{DDB63A4E-96CB-4F2E-9D7F-CBD2CA706E41}">
      <dsp:nvSpPr>
        <dsp:cNvPr id="0" name=""/>
        <dsp:cNvSpPr/>
      </dsp:nvSpPr>
      <dsp:spPr>
        <a:xfrm>
          <a:off x="3249449" y="281"/>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Colorado</a:t>
          </a:r>
          <a:endParaRPr lang="en-US" sz="2800" kern="1200"/>
        </a:p>
      </dsp:txBody>
      <dsp:txXfrm>
        <a:off x="3249449" y="281"/>
        <a:ext cx="2107467" cy="1264480"/>
      </dsp:txXfrm>
    </dsp:sp>
    <dsp:sp modelId="{2A52FB85-05E9-475A-8F71-54F0EF76BED2}">
      <dsp:nvSpPr>
        <dsp:cNvPr id="0" name=""/>
        <dsp:cNvSpPr/>
      </dsp:nvSpPr>
      <dsp:spPr>
        <a:xfrm>
          <a:off x="5567663" y="281"/>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Connecticut</a:t>
          </a:r>
          <a:endParaRPr lang="en-US" sz="2800" kern="1200"/>
        </a:p>
      </dsp:txBody>
      <dsp:txXfrm>
        <a:off x="5567663" y="281"/>
        <a:ext cx="2107467" cy="1264480"/>
      </dsp:txXfrm>
    </dsp:sp>
    <dsp:sp modelId="{22E8E950-0E82-457A-A40A-C9C6C0C34946}">
      <dsp:nvSpPr>
        <dsp:cNvPr id="0" name=""/>
        <dsp:cNvSpPr/>
      </dsp:nvSpPr>
      <dsp:spPr>
        <a:xfrm>
          <a:off x="931235" y="1475508"/>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Maryland</a:t>
          </a:r>
          <a:endParaRPr lang="en-US" sz="2800" kern="1200"/>
        </a:p>
      </dsp:txBody>
      <dsp:txXfrm>
        <a:off x="931235" y="1475508"/>
        <a:ext cx="2107467" cy="1264480"/>
      </dsp:txXfrm>
    </dsp:sp>
    <dsp:sp modelId="{54B6235F-6E0F-40D6-9ED4-F6495BEE3E5A}">
      <dsp:nvSpPr>
        <dsp:cNvPr id="0" name=""/>
        <dsp:cNvSpPr/>
      </dsp:nvSpPr>
      <dsp:spPr>
        <a:xfrm>
          <a:off x="3249449" y="1475508"/>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Nevada </a:t>
          </a:r>
          <a:endParaRPr lang="en-US" sz="2800" kern="1200"/>
        </a:p>
      </dsp:txBody>
      <dsp:txXfrm>
        <a:off x="3249449" y="1475508"/>
        <a:ext cx="2107467" cy="1264480"/>
      </dsp:txXfrm>
    </dsp:sp>
    <dsp:sp modelId="{56F203C0-374B-4E38-AFF9-1339C8C0E7C3}">
      <dsp:nvSpPr>
        <dsp:cNvPr id="0" name=""/>
        <dsp:cNvSpPr/>
      </dsp:nvSpPr>
      <dsp:spPr>
        <a:xfrm>
          <a:off x="5567663" y="1475508"/>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New York City</a:t>
          </a:r>
          <a:endParaRPr lang="en-US" sz="2800" kern="1200"/>
        </a:p>
      </dsp:txBody>
      <dsp:txXfrm>
        <a:off x="5567663" y="1475508"/>
        <a:ext cx="2107467" cy="1264480"/>
      </dsp:txXfrm>
    </dsp:sp>
    <dsp:sp modelId="{1EE59375-6D7A-4AD0-AF62-869B210EE764}">
      <dsp:nvSpPr>
        <dsp:cNvPr id="0" name=""/>
        <dsp:cNvSpPr/>
      </dsp:nvSpPr>
      <dsp:spPr>
        <a:xfrm>
          <a:off x="2090342" y="2950735"/>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Rhode Island</a:t>
          </a:r>
          <a:endParaRPr lang="en-US" sz="2800" kern="1200"/>
        </a:p>
      </dsp:txBody>
      <dsp:txXfrm>
        <a:off x="2090342" y="2950735"/>
        <a:ext cx="2107467" cy="1264480"/>
      </dsp:txXfrm>
    </dsp:sp>
    <dsp:sp modelId="{57D60F01-3483-4623-BACF-220135202EEF}">
      <dsp:nvSpPr>
        <dsp:cNvPr id="0" name=""/>
        <dsp:cNvSpPr/>
      </dsp:nvSpPr>
      <dsp:spPr>
        <a:xfrm>
          <a:off x="4408556" y="2950735"/>
          <a:ext cx="2107467" cy="126448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Washington</a:t>
          </a:r>
          <a:endParaRPr lang="en-US" sz="2800" kern="1200"/>
        </a:p>
      </dsp:txBody>
      <dsp:txXfrm>
        <a:off x="4408556" y="2950735"/>
        <a:ext cx="2107467" cy="1264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65B4B-85FA-4D08-BA97-9C2AF83C31C6}" type="datetimeFigureOut">
              <a:rPr lang="en-US" smtClean="0"/>
              <a:t>1/17/23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0A48D5-40ED-4947-AD9E-FC085631FBAA}" type="slidenum">
              <a:rPr lang="en-US" smtClean="0"/>
              <a:t>‹#›</a:t>
            </a:fld>
            <a:endParaRPr lang="en-US"/>
          </a:p>
        </p:txBody>
      </p:sp>
    </p:spTree>
    <p:extLst>
      <p:ext uri="{BB962C8B-B14F-4D97-AF65-F5344CB8AC3E}">
        <p14:creationId xmlns:p14="http://schemas.microsoft.com/office/powerpoint/2010/main" val="3951897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DF18A2-140D-4F79-8B4F-FA70839C6DAC}" type="datetimeFigureOut">
              <a:rPr lang="en-US" smtClean="0"/>
              <a:t>1/17/23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2E783-02A1-4C0F-B654-593F828EDCCA}" type="slidenum">
              <a:rPr lang="en-US" smtClean="0"/>
              <a:t>‹#›</a:t>
            </a:fld>
            <a:endParaRPr lang="en-US"/>
          </a:p>
        </p:txBody>
      </p:sp>
    </p:spTree>
    <p:extLst>
      <p:ext uri="{BB962C8B-B14F-4D97-AF65-F5344CB8AC3E}">
        <p14:creationId xmlns:p14="http://schemas.microsoft.com/office/powerpoint/2010/main" val="159154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eoc.gov/newsroom/eeoc-adds-x-gender-marker-voluntary-questions-during-charge-intake-proces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eeoc.gov/newsroom/eeoc-releases-updated-know-your-rights-poster" TargetMode="External"/><Relationship Id="rId4" Type="http://schemas.openxmlformats.org/officeDocument/2006/relationships/hyperlink" Target="https://www.eeoc.gov/poster"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eoc.gov/laws/guidance/americans-disabilities-act-and-use-software-algorithms-and-artificial-intelligenc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s3.documentcloud.org/documents/23253403/nlrb-abruzzo-electronic-monitoring-algorithms-section-7-rights.pdf" TargetMode="External"/><Relationship Id="rId5" Type="http://schemas.openxmlformats.org/officeDocument/2006/relationships/hyperlink" Target="https://www.greensfelder.com/employment-and-labor-blog/new-eeoc-guidance-requires-employers-to-monitor-for-disability-bias" TargetMode="External"/><Relationship Id="rId4" Type="http://schemas.openxmlformats.org/officeDocument/2006/relationships/hyperlink" Target="https://www.ada.gov/resources/ai-guidanc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a:t>
            </a:fld>
            <a:endParaRPr lang="en-US"/>
          </a:p>
        </p:txBody>
      </p:sp>
    </p:spTree>
    <p:extLst>
      <p:ext uri="{BB962C8B-B14F-4D97-AF65-F5344CB8AC3E}">
        <p14:creationId xmlns:p14="http://schemas.microsoft.com/office/powerpoint/2010/main" val="142519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11</a:t>
            </a:fld>
            <a:endParaRPr lang="en-US"/>
          </a:p>
        </p:txBody>
      </p:sp>
    </p:spTree>
    <p:extLst>
      <p:ext uri="{BB962C8B-B14F-4D97-AF65-F5344CB8AC3E}">
        <p14:creationId xmlns:p14="http://schemas.microsoft.com/office/powerpoint/2010/main" val="5297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Salary thresholds already in effect – Maine, Maryland, New Hampshire, Rhode Island, Virginia, Washington (amount trending upward)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12</a:t>
            </a:fld>
            <a:endParaRPr lang="en-US"/>
          </a:p>
        </p:txBody>
      </p:sp>
    </p:spTree>
    <p:extLst>
      <p:ext uri="{BB962C8B-B14F-4D97-AF65-F5344CB8AC3E}">
        <p14:creationId xmlns:p14="http://schemas.microsoft.com/office/powerpoint/2010/main" val="66736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Salary thresholds already in effect – Maine, Maryland, New Hampshire, Rhode Island, Virginia, Washington (amount trending upward)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13</a:t>
            </a:fld>
            <a:endParaRPr lang="en-US"/>
          </a:p>
        </p:txBody>
      </p:sp>
    </p:spTree>
    <p:extLst>
      <p:ext uri="{BB962C8B-B14F-4D97-AF65-F5344CB8AC3E}">
        <p14:creationId xmlns:p14="http://schemas.microsoft.com/office/powerpoint/2010/main" val="2784244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14</a:t>
            </a:fld>
            <a:endParaRPr lang="en-US" dirty="0"/>
          </a:p>
        </p:txBody>
      </p:sp>
      <p:sp>
        <p:nvSpPr>
          <p:cNvPr id="5" name="Date Placeholder 4">
            <a:extLst>
              <a:ext uri="{FF2B5EF4-FFF2-40B4-BE49-F238E27FC236}">
                <a16:creationId xmlns:a16="http://schemas.microsoft.com/office/drawing/2014/main" id="{E6B7C14B-73B4-4155-828A-937924C49E25}"/>
              </a:ext>
            </a:extLst>
          </p:cNvPr>
          <p:cNvSpPr>
            <a:spLocks noGrp="1"/>
          </p:cNvSpPr>
          <p:nvPr>
            <p:ph type="dt" idx="1"/>
          </p:nvPr>
        </p:nvSpPr>
        <p:spPr/>
        <p:txBody>
          <a:bodyPr/>
          <a:lstStyle/>
          <a:p>
            <a:fld id="{0437008F-BA20-4C0D-8E40-41C126631EA9}" type="datetimeyyyy">
              <a:rPr lang="en-US" smtClean="0"/>
              <a:t>2023</a:t>
            </a:fld>
            <a:endParaRPr lang="en-US" dirty="0"/>
          </a:p>
        </p:txBody>
      </p:sp>
      <p:sp>
        <p:nvSpPr>
          <p:cNvPr id="6" name="Footer Placeholder 5">
            <a:extLst>
              <a:ext uri="{FF2B5EF4-FFF2-40B4-BE49-F238E27FC236}">
                <a16:creationId xmlns:a16="http://schemas.microsoft.com/office/drawing/2014/main" id="{67B58275-BA63-40E1-8BEF-6333D48FC6F1}"/>
              </a:ext>
            </a:extLst>
          </p:cNvPr>
          <p:cNvSpPr>
            <a:spLocks noGrp="1"/>
          </p:cNvSpPr>
          <p:nvPr>
            <p:ph type="ftr" sz="quarter" idx="4"/>
          </p:nvPr>
        </p:nvSpPr>
        <p:spPr/>
        <p:txBody>
          <a:bodyPr/>
          <a:lstStyle/>
          <a:p>
            <a:r>
              <a:rPr lang="en-US" dirty="0"/>
              <a:t>Labor &amp; Employment Law Seminar</a:t>
            </a:r>
          </a:p>
        </p:txBody>
      </p:sp>
    </p:spTree>
    <p:extLst>
      <p:ext uri="{BB962C8B-B14F-4D97-AF65-F5344CB8AC3E}">
        <p14:creationId xmlns:p14="http://schemas.microsoft.com/office/powerpoint/2010/main" val="2119210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15</a:t>
            </a:fld>
            <a:endParaRPr lang="en-US"/>
          </a:p>
        </p:txBody>
      </p:sp>
    </p:spTree>
    <p:extLst>
      <p:ext uri="{BB962C8B-B14F-4D97-AF65-F5344CB8AC3E}">
        <p14:creationId xmlns:p14="http://schemas.microsoft.com/office/powerpoint/2010/main" val="29282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Amendment to Federal Arbitration Act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16</a:t>
            </a:fld>
            <a:endParaRPr lang="en-US"/>
          </a:p>
        </p:txBody>
      </p:sp>
      <p:sp>
        <p:nvSpPr>
          <p:cNvPr id="5" name="Date Placeholder 4">
            <a:extLst>
              <a:ext uri="{FF2B5EF4-FFF2-40B4-BE49-F238E27FC236}">
                <a16:creationId xmlns:a16="http://schemas.microsoft.com/office/drawing/2014/main" id="{BC7116EF-13B7-412C-B7FF-CE86F8D2CD88}"/>
              </a:ext>
            </a:extLst>
          </p:cNvPr>
          <p:cNvSpPr>
            <a:spLocks noGrp="1"/>
          </p:cNvSpPr>
          <p:nvPr>
            <p:ph type="dt" idx="1"/>
          </p:nvPr>
        </p:nvSpPr>
        <p:spPr/>
        <p:txBody>
          <a:bodyPr/>
          <a:lstStyle/>
          <a:p>
            <a:fld id="{98E27EA2-89F4-4CD0-AD87-80B043543298}" type="datetimeyyyy">
              <a:rPr lang="en-US" smtClean="0"/>
              <a:t>2023</a:t>
            </a:fld>
            <a:endParaRPr lang="en-US"/>
          </a:p>
        </p:txBody>
      </p:sp>
    </p:spTree>
    <p:extLst>
      <p:ext uri="{BB962C8B-B14F-4D97-AF65-F5344CB8AC3E}">
        <p14:creationId xmlns:p14="http://schemas.microsoft.com/office/powerpoint/2010/main" val="346340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Change from pre-lawsuit to pre-dispute in final bill is important; can still include confidentiality/non-disparagement in settling claim before lawsuit filed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Similar laws already in effect in CA, NJ, NY, OR, and VA</a:t>
            </a:r>
          </a:p>
          <a:p>
            <a:pPr marL="171450" indent="-171450">
              <a:buFont typeface="Arial" panose="020B0604020202020204" pitchFamily="34" charset="0"/>
              <a:buChar char="•"/>
            </a:pPr>
            <a:r>
              <a:rPr lang="en-US" dirty="0"/>
              <a:t>Recommend adding disclaimer to confidentiality agreements that nothing in agreement limits employees right to disclose or discuss allegations of sexual harassment or assault after signing</a:t>
            </a:r>
          </a:p>
        </p:txBody>
      </p:sp>
      <p:sp>
        <p:nvSpPr>
          <p:cNvPr id="4" name="Slide Number Placeholder 3"/>
          <p:cNvSpPr>
            <a:spLocks noGrp="1"/>
          </p:cNvSpPr>
          <p:nvPr>
            <p:ph type="sldNum" sz="quarter" idx="5"/>
          </p:nvPr>
        </p:nvSpPr>
        <p:spPr/>
        <p:txBody>
          <a:bodyPr/>
          <a:lstStyle/>
          <a:p>
            <a:fld id="{F9A2E783-02A1-4C0F-B654-593F828EDCCA}" type="slidenum">
              <a:rPr lang="en-US" smtClean="0"/>
              <a:t>17</a:t>
            </a:fld>
            <a:endParaRPr lang="en-US"/>
          </a:p>
        </p:txBody>
      </p:sp>
      <p:sp>
        <p:nvSpPr>
          <p:cNvPr id="5" name="Date Placeholder 4">
            <a:extLst>
              <a:ext uri="{FF2B5EF4-FFF2-40B4-BE49-F238E27FC236}">
                <a16:creationId xmlns:a16="http://schemas.microsoft.com/office/drawing/2014/main" id="{BC7116EF-13B7-412C-B7FF-CE86F8D2CD88}"/>
              </a:ext>
            </a:extLst>
          </p:cNvPr>
          <p:cNvSpPr>
            <a:spLocks noGrp="1"/>
          </p:cNvSpPr>
          <p:nvPr>
            <p:ph type="dt" idx="1"/>
          </p:nvPr>
        </p:nvSpPr>
        <p:spPr/>
        <p:txBody>
          <a:bodyPr/>
          <a:lstStyle/>
          <a:p>
            <a:fld id="{98E27EA2-89F4-4CD0-AD87-80B043543298}" type="datetimeyyyy">
              <a:rPr lang="en-US" smtClean="0"/>
              <a:t>2023</a:t>
            </a:fld>
            <a:endParaRPr lang="en-US"/>
          </a:p>
        </p:txBody>
      </p:sp>
    </p:spTree>
    <p:extLst>
      <p:ext uri="{BB962C8B-B14F-4D97-AF65-F5344CB8AC3E}">
        <p14:creationId xmlns:p14="http://schemas.microsoft.com/office/powerpoint/2010/main" val="135024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18</a:t>
            </a:fld>
            <a:endParaRPr lang="en-US"/>
          </a:p>
        </p:txBody>
      </p:sp>
    </p:spTree>
    <p:extLst>
      <p:ext uri="{BB962C8B-B14F-4D97-AF65-F5344CB8AC3E}">
        <p14:creationId xmlns:p14="http://schemas.microsoft.com/office/powerpoint/2010/main" val="264277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Reaction to Young v. UPS – pregnancy alone not disability.  Only need to provide accommodates extend to non-disabled workers.</a:t>
            </a:r>
          </a:p>
        </p:txBody>
      </p:sp>
      <p:sp>
        <p:nvSpPr>
          <p:cNvPr id="4" name="Slide Number Placeholder 3"/>
          <p:cNvSpPr>
            <a:spLocks noGrp="1"/>
          </p:cNvSpPr>
          <p:nvPr>
            <p:ph type="sldNum" sz="quarter" idx="5"/>
          </p:nvPr>
        </p:nvSpPr>
        <p:spPr/>
        <p:txBody>
          <a:bodyPr/>
          <a:lstStyle/>
          <a:p>
            <a:fld id="{F9A2E783-02A1-4C0F-B654-593F828EDCCA}" type="slidenum">
              <a:rPr lang="en-US" smtClean="0"/>
              <a:t>19</a:t>
            </a:fld>
            <a:endParaRPr lang="en-US" dirty="0"/>
          </a:p>
        </p:txBody>
      </p:sp>
    </p:spTree>
    <p:extLst>
      <p:ext uri="{BB962C8B-B14F-4D97-AF65-F5344CB8AC3E}">
        <p14:creationId xmlns:p14="http://schemas.microsoft.com/office/powerpoint/2010/main" val="29850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20</a:t>
            </a:fld>
            <a:endParaRPr lang="en-US" dirty="0"/>
          </a:p>
        </p:txBody>
      </p:sp>
    </p:spTree>
    <p:extLst>
      <p:ext uri="{BB962C8B-B14F-4D97-AF65-F5344CB8AC3E}">
        <p14:creationId xmlns:p14="http://schemas.microsoft.com/office/powerpoint/2010/main" val="345841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a:t>
            </a:fld>
            <a:endParaRPr lang="en-US" dirty="0"/>
          </a:p>
        </p:txBody>
      </p:sp>
      <p:sp>
        <p:nvSpPr>
          <p:cNvPr id="5" name="Date Placeholder 4">
            <a:extLst>
              <a:ext uri="{FF2B5EF4-FFF2-40B4-BE49-F238E27FC236}">
                <a16:creationId xmlns:a16="http://schemas.microsoft.com/office/drawing/2014/main" id="{66327CB4-A987-4598-A1B5-FEBDF898CCD7}"/>
              </a:ext>
            </a:extLst>
          </p:cNvPr>
          <p:cNvSpPr>
            <a:spLocks noGrp="1"/>
          </p:cNvSpPr>
          <p:nvPr>
            <p:ph type="dt" idx="1"/>
          </p:nvPr>
        </p:nvSpPr>
        <p:spPr/>
        <p:txBody>
          <a:bodyPr/>
          <a:lstStyle/>
          <a:p>
            <a:fld id="{8AC0FE94-02D0-4CE7-8F1D-5DE5F88074F6}" type="datetimeyyyy">
              <a:rPr lang="en-US" smtClean="0"/>
              <a:t>2023</a:t>
            </a:fld>
            <a:endParaRPr lang="en-US"/>
          </a:p>
        </p:txBody>
      </p:sp>
    </p:spTree>
    <p:extLst>
      <p:ext uri="{BB962C8B-B14F-4D97-AF65-F5344CB8AC3E}">
        <p14:creationId xmlns:p14="http://schemas.microsoft.com/office/powerpoint/2010/main" val="2480267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21</a:t>
            </a:fld>
            <a:endParaRPr lang="en-US"/>
          </a:p>
        </p:txBody>
      </p:sp>
    </p:spTree>
    <p:extLst>
      <p:ext uri="{BB962C8B-B14F-4D97-AF65-F5344CB8AC3E}">
        <p14:creationId xmlns:p14="http://schemas.microsoft.com/office/powerpoint/2010/main" val="638900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Coming in to 2022, at lowest staffing levels in a decade</a:t>
            </a:r>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22</a:t>
            </a:fld>
            <a:endParaRPr lang="en-US"/>
          </a:p>
        </p:txBody>
      </p:sp>
    </p:spTree>
    <p:extLst>
      <p:ext uri="{BB962C8B-B14F-4D97-AF65-F5344CB8AC3E}">
        <p14:creationId xmlns:p14="http://schemas.microsoft.com/office/powerpoint/2010/main" val="1063684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noProof="0" dirty="0"/>
          </a:p>
          <a:p>
            <a:pPr marL="171450" lvl="0" indent="-171450">
              <a:buFont typeface="Arial" panose="020B0604020202020204" pitchFamily="34" charset="0"/>
              <a:buChar char="•"/>
            </a:pPr>
            <a:r>
              <a:rPr lang="en-US" noProof="0" dirty="0"/>
              <a:t>Trump Administration final </a:t>
            </a:r>
            <a:r>
              <a:rPr lang="en-US" dirty="0"/>
              <a:t>r</a:t>
            </a:r>
            <a:r>
              <a:rPr lang="en-US" noProof="0" dirty="0"/>
              <a:t>ule scheduled to take effect March 8, 2021</a:t>
            </a:r>
          </a:p>
          <a:p>
            <a:pPr marL="171450" lvl="0" indent="-171450">
              <a:buFont typeface="Arial" panose="020B0604020202020204" pitchFamily="34" charset="0"/>
              <a:buChar char="•"/>
            </a:pPr>
            <a:r>
              <a:rPr lang="en-US" noProof="0" dirty="0"/>
              <a:t>Biden Administration froze and then withdrew rule on May 6, 2021</a:t>
            </a:r>
          </a:p>
          <a:p>
            <a:pPr marL="171450" lvl="0" indent="-171450">
              <a:buFont typeface="Arial" panose="020B0604020202020204" pitchFamily="34" charset="0"/>
              <a:buChar char="•"/>
            </a:pPr>
            <a:r>
              <a:rPr lang="en-US" dirty="0"/>
              <a:t>A Texas court reinstated the Trump-era rule</a:t>
            </a:r>
          </a:p>
          <a:p>
            <a:endParaRPr lang="en-US" b="0" i="0" dirty="0">
              <a:solidFill>
                <a:srgbClr val="212121"/>
              </a:solidFill>
              <a:effectLst/>
              <a:latin typeface="Source Sans Pro Web"/>
            </a:endParaRPr>
          </a:p>
          <a:p>
            <a:pPr algn="l"/>
            <a:r>
              <a:rPr lang="en-US" b="0" i="0" dirty="0">
                <a:solidFill>
                  <a:srgbClr val="000000"/>
                </a:solidFill>
                <a:effectLst/>
                <a:latin typeface="DIN Regular"/>
              </a:rPr>
              <a:t>The Trump administration’s rule looks to the “economic reality” of each workplace relationship by weighing five simple factors and determining whether the worker is in business for themselves (and thus a contractor) or economically dependent on the hiring entity (and thus an employee):</a:t>
            </a:r>
          </a:p>
          <a:p>
            <a:pPr algn="l">
              <a:buFont typeface="+mj-lt"/>
              <a:buAutoNum type="arabicPeriod"/>
            </a:pPr>
            <a:r>
              <a:rPr lang="en-US" b="0" i="0" dirty="0">
                <a:solidFill>
                  <a:srgbClr val="000000"/>
                </a:solidFill>
                <a:effectLst/>
                <a:latin typeface="DIN Regular"/>
              </a:rPr>
              <a:t>The nature and degree of the individual’s control over the work;</a:t>
            </a:r>
          </a:p>
          <a:p>
            <a:pPr algn="l">
              <a:buFont typeface="+mj-lt"/>
              <a:buAutoNum type="arabicPeriod"/>
            </a:pPr>
            <a:r>
              <a:rPr lang="en-US" b="0" i="0" dirty="0">
                <a:solidFill>
                  <a:srgbClr val="000000"/>
                </a:solidFill>
                <a:effectLst/>
                <a:latin typeface="DIN Regular"/>
              </a:rPr>
              <a:t>The individual’s opportunity for profit or loss;</a:t>
            </a:r>
          </a:p>
          <a:p>
            <a:pPr algn="l">
              <a:buFont typeface="+mj-lt"/>
              <a:buAutoNum type="arabicPeriod"/>
            </a:pPr>
            <a:r>
              <a:rPr lang="en-US" b="0" i="0" dirty="0">
                <a:solidFill>
                  <a:srgbClr val="000000"/>
                </a:solidFill>
                <a:effectLst/>
                <a:latin typeface="DIN Regular"/>
              </a:rPr>
              <a:t>The amount of skill required for the work;</a:t>
            </a:r>
          </a:p>
          <a:p>
            <a:pPr algn="l">
              <a:buFont typeface="+mj-lt"/>
              <a:buAutoNum type="arabicPeriod"/>
            </a:pPr>
            <a:r>
              <a:rPr lang="en-US" b="0" i="0" dirty="0">
                <a:solidFill>
                  <a:srgbClr val="000000"/>
                </a:solidFill>
                <a:effectLst/>
                <a:latin typeface="DIN Regular"/>
              </a:rPr>
              <a:t>The degree of permanence of the working relationship; and</a:t>
            </a:r>
          </a:p>
          <a:p>
            <a:pPr algn="l">
              <a:buFont typeface="+mj-lt"/>
              <a:buAutoNum type="arabicPeriod"/>
            </a:pPr>
            <a:r>
              <a:rPr lang="en-US" b="0" i="0" dirty="0">
                <a:solidFill>
                  <a:srgbClr val="000000"/>
                </a:solidFill>
                <a:effectLst/>
                <a:latin typeface="DIN Regular"/>
              </a:rPr>
              <a:t>Whether the work is part of an integrated unit of production.</a:t>
            </a:r>
          </a:p>
          <a:p>
            <a:pPr algn="l">
              <a:buFont typeface="+mj-lt"/>
              <a:buAutoNum type="arabicPeriod"/>
            </a:pPr>
            <a:endParaRPr lang="en-US" b="0" i="0" dirty="0">
              <a:solidFill>
                <a:srgbClr val="000000"/>
              </a:solidFill>
              <a:effectLst/>
              <a:latin typeface="DIN Regular"/>
            </a:endParaRPr>
          </a:p>
          <a:p>
            <a:pPr algn="l">
              <a:buFont typeface="+mj-lt"/>
              <a:buNone/>
            </a:pPr>
            <a:endParaRPr lang="en-US" b="0" i="0" dirty="0">
              <a:solidFill>
                <a:srgbClr val="000000"/>
              </a:solidFill>
              <a:effectLst/>
              <a:latin typeface="DIN Regular"/>
            </a:endParaRPr>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23</a:t>
            </a:fld>
            <a:endParaRPr lang="en-US" dirty="0"/>
          </a:p>
        </p:txBody>
      </p:sp>
      <p:sp>
        <p:nvSpPr>
          <p:cNvPr id="5" name="Date Placeholder 4">
            <a:extLst>
              <a:ext uri="{FF2B5EF4-FFF2-40B4-BE49-F238E27FC236}">
                <a16:creationId xmlns:a16="http://schemas.microsoft.com/office/drawing/2014/main" id="{133E8A5B-CABE-4DD5-8B06-2FC3BA27535E}"/>
              </a:ext>
            </a:extLst>
          </p:cNvPr>
          <p:cNvSpPr>
            <a:spLocks noGrp="1"/>
          </p:cNvSpPr>
          <p:nvPr>
            <p:ph type="dt" idx="1"/>
          </p:nvPr>
        </p:nvSpPr>
        <p:spPr/>
        <p:txBody>
          <a:bodyPr/>
          <a:lstStyle/>
          <a:p>
            <a:fld id="{CD23871F-A74C-42B6-9890-B49716DB04C2}" type="datetimeyyyy">
              <a:rPr lang="en-US" smtClean="0"/>
              <a:t>2023</a:t>
            </a:fld>
            <a:endParaRPr lang="en-US"/>
          </a:p>
        </p:txBody>
      </p:sp>
    </p:spTree>
    <p:extLst>
      <p:ext uri="{BB962C8B-B14F-4D97-AF65-F5344CB8AC3E}">
        <p14:creationId xmlns:p14="http://schemas.microsoft.com/office/powerpoint/2010/main" val="1959650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000000"/>
              </a:solidFill>
              <a:effectLst/>
              <a:latin typeface="DIN Regular"/>
            </a:endParaRPr>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24</a:t>
            </a:fld>
            <a:endParaRPr lang="en-US" dirty="0"/>
          </a:p>
        </p:txBody>
      </p:sp>
      <p:sp>
        <p:nvSpPr>
          <p:cNvPr id="5" name="Date Placeholder 4">
            <a:extLst>
              <a:ext uri="{FF2B5EF4-FFF2-40B4-BE49-F238E27FC236}">
                <a16:creationId xmlns:a16="http://schemas.microsoft.com/office/drawing/2014/main" id="{133E8A5B-CABE-4DD5-8B06-2FC3BA27535E}"/>
              </a:ext>
            </a:extLst>
          </p:cNvPr>
          <p:cNvSpPr>
            <a:spLocks noGrp="1"/>
          </p:cNvSpPr>
          <p:nvPr>
            <p:ph type="dt" idx="1"/>
          </p:nvPr>
        </p:nvSpPr>
        <p:spPr/>
        <p:txBody>
          <a:bodyPr/>
          <a:lstStyle/>
          <a:p>
            <a:fld id="{CD23871F-A74C-42B6-9890-B49716DB04C2}" type="datetimeyyyy">
              <a:rPr lang="en-US" smtClean="0"/>
              <a:t>2023</a:t>
            </a:fld>
            <a:endParaRPr lang="en-US"/>
          </a:p>
        </p:txBody>
      </p:sp>
    </p:spTree>
    <p:extLst>
      <p:ext uri="{BB962C8B-B14F-4D97-AF65-F5344CB8AC3E}">
        <p14:creationId xmlns:p14="http://schemas.microsoft.com/office/powerpoint/2010/main" val="2463323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June, The EEOC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announced</a:t>
            </a:r>
            <a:r>
              <a:rPr lang="en-US" sz="1800" dirty="0">
                <a:effectLst/>
                <a:latin typeface="Times New Roman" panose="02020603050405020304" pitchFamily="18" charset="0"/>
                <a:ea typeface="Times New Roman" panose="02020603050405020304" pitchFamily="18" charset="0"/>
              </a:rPr>
              <a:t> it had added an option to select a nonbinary "X" gender marker during the intake and charge filing process.</a:t>
            </a:r>
          </a:p>
          <a:p>
            <a:endParaRPr lang="en-US" dirty="0"/>
          </a:p>
          <a:p>
            <a:endParaRPr lang="en-US" b="0" i="0" dirty="0"/>
          </a:p>
          <a:p>
            <a:pPr algn="l"/>
            <a:r>
              <a:rPr lang="en-US" b="0" i="0" dirty="0">
                <a:solidFill>
                  <a:srgbClr val="363636"/>
                </a:solidFill>
                <a:effectLst/>
                <a:latin typeface="Arial" panose="020B0604020202020204" pitchFamily="34" charset="0"/>
              </a:rPr>
              <a:t>On October 25, 2022, the EEOC released a new “</a:t>
            </a:r>
            <a:r>
              <a:rPr lang="en-US" b="0" i="0" u="sng" dirty="0">
                <a:solidFill>
                  <a:srgbClr val="22599A"/>
                </a:solidFill>
                <a:effectLst/>
                <a:latin typeface="Arial" panose="020B0604020202020204" pitchFamily="34" charset="0"/>
                <a:hlinkClick r:id="rId4"/>
              </a:rPr>
              <a:t>Know Your Rights</a:t>
            </a:r>
            <a:r>
              <a:rPr lang="en-US" b="0" i="0" dirty="0">
                <a:solidFill>
                  <a:srgbClr val="363636"/>
                </a:solidFill>
                <a:effectLst/>
                <a:latin typeface="Arial" panose="020B0604020202020204" pitchFamily="34" charset="0"/>
              </a:rPr>
              <a:t>” Poster. Notably, if you printed out the new poster on October 19, 2022, you will need to discard that poster and print the version marked “(Revised 10/20/2022).</a:t>
            </a:r>
          </a:p>
          <a:p>
            <a:pPr algn="l"/>
            <a:r>
              <a:rPr lang="en-US" b="0" i="0" dirty="0">
                <a:solidFill>
                  <a:srgbClr val="363636"/>
                </a:solidFill>
                <a:effectLst/>
                <a:latin typeface="Arial" panose="020B0604020202020204" pitchFamily="34" charset="0"/>
              </a:rPr>
              <a:t>On October 19, 2022, the U.S. Equal Employment Opportunity Commission (EEOC) issued a </a:t>
            </a:r>
            <a:r>
              <a:rPr lang="en-US" b="0" i="0" u="sng" dirty="0">
                <a:solidFill>
                  <a:srgbClr val="22599A"/>
                </a:solidFill>
                <a:effectLst/>
                <a:latin typeface="Arial" panose="020B0604020202020204" pitchFamily="34" charset="0"/>
                <a:hlinkClick r:id="rId5"/>
              </a:rPr>
              <a:t>press release</a:t>
            </a:r>
            <a:r>
              <a:rPr lang="en-US" b="0" i="0" dirty="0">
                <a:solidFill>
                  <a:srgbClr val="363636"/>
                </a:solidFill>
                <a:effectLst/>
                <a:latin typeface="Arial" panose="020B0604020202020204" pitchFamily="34" charset="0"/>
              </a:rPr>
              <a:t> announcing the release of its updated “Know Your Rights” poster. The EEOC enforces a number of employment laws that require employers to post a notice describing the Federal laws prohibiting job discrimination.</a:t>
            </a:r>
          </a:p>
          <a:p>
            <a:pPr algn="l"/>
            <a:r>
              <a:rPr lang="en-US" b="0" i="0" dirty="0">
                <a:solidFill>
                  <a:srgbClr val="363636"/>
                </a:solidFill>
                <a:effectLst/>
                <a:latin typeface="Arial" panose="020B0604020202020204" pitchFamily="34" charset="0"/>
              </a:rPr>
              <a:t>Particular updates to reflect the current interpretation and enforcement of the federal discrimination laws: includes a specific reference that harassment is a prohibited form of discrimination; clarifies that sex discrimination includes discrimination based on pregnancy and related conditions, sexual orientation, and gender identity; provides information about equal pay discrimination for federal employers; and contains a new QR code for individuals that links directly to instructions on how to file a charge of workplace discrimination with the EEOC.</a:t>
            </a:r>
          </a:p>
          <a:p>
            <a:pPr algn="l"/>
            <a:endParaRPr lang="en-US" b="0" i="0" dirty="0">
              <a:solidFill>
                <a:srgbClr val="363636"/>
              </a:solidFill>
              <a:effectLst/>
              <a:latin typeface="Arial" panose="020B0604020202020204" pitchFamily="34" charset="0"/>
            </a:endParaRPr>
          </a:p>
          <a:p>
            <a:pPr algn="l"/>
            <a:r>
              <a:rPr lang="en-US" b="0" i="0" dirty="0">
                <a:solidFill>
                  <a:srgbClr val="363636"/>
                </a:solidFill>
                <a:effectLst/>
                <a:latin typeface="Arial" panose="020B0604020202020204" pitchFamily="34" charset="0"/>
              </a:rPr>
              <a:t>EEOC v. Western Distributing Co. (D.C. Colo.)</a:t>
            </a:r>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25</a:t>
            </a:fld>
            <a:endParaRPr lang="en-US"/>
          </a:p>
        </p:txBody>
      </p:sp>
    </p:spTree>
    <p:extLst>
      <p:ext uri="{BB962C8B-B14F-4D97-AF65-F5344CB8AC3E}">
        <p14:creationId xmlns:p14="http://schemas.microsoft.com/office/powerpoint/2010/main" val="589782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Arial" panose="020B0604020202020204" pitchFamily="34" charset="0"/>
              </a:rPr>
              <a:t>In May 2022, the EEOC issued </a:t>
            </a:r>
            <a:r>
              <a:rPr lang="en-US" b="0" i="0" u="none" strike="noStrike" dirty="0">
                <a:solidFill>
                  <a:srgbClr val="1C92A7"/>
                </a:solidFill>
                <a:effectLst/>
                <a:latin typeface="Arial" panose="020B0604020202020204" pitchFamily="34" charset="0"/>
                <a:hlinkClick r:id="rId3"/>
              </a:rPr>
              <a:t>guidance</a:t>
            </a:r>
            <a:r>
              <a:rPr lang="en-US" b="0" i="0" dirty="0">
                <a:solidFill>
                  <a:srgbClr val="666666"/>
                </a:solidFill>
                <a:effectLst/>
                <a:latin typeface="Arial" panose="020B0604020202020204" pitchFamily="34" charset="0"/>
              </a:rPr>
              <a:t> advising employers to ensure that any artificial intelligence-empowered hiring tools do not negatively impact applicants with disabilities. The DOJ issued companion </a:t>
            </a:r>
            <a:r>
              <a:rPr lang="en-US" b="0" i="0" u="none" strike="noStrike" dirty="0">
                <a:solidFill>
                  <a:srgbClr val="1C92A7"/>
                </a:solidFill>
                <a:effectLst/>
                <a:latin typeface="Arial" panose="020B0604020202020204" pitchFamily="34" charset="0"/>
                <a:hlinkClick r:id="rId4"/>
              </a:rPr>
              <a:t>guidance</a:t>
            </a:r>
            <a:r>
              <a:rPr lang="en-US" b="0" i="0" dirty="0">
                <a:solidFill>
                  <a:srgbClr val="666666"/>
                </a:solidFill>
                <a:effectLst/>
                <a:latin typeface="Arial" panose="020B0604020202020204" pitchFamily="34" charset="0"/>
              </a:rPr>
              <a:t> on the same day directed toward state and local employers. The </a:t>
            </a:r>
            <a:r>
              <a:rPr lang="en-US" b="0" i="0" u="none" strike="noStrike" dirty="0">
                <a:solidFill>
                  <a:srgbClr val="1C92A7"/>
                </a:solidFill>
                <a:effectLst/>
                <a:latin typeface="Arial" panose="020B0604020202020204" pitchFamily="34" charset="0"/>
                <a:hlinkClick r:id="rId5"/>
              </a:rPr>
              <a:t>guidance</a:t>
            </a:r>
            <a:r>
              <a:rPr lang="en-US" b="0" i="0" dirty="0">
                <a:solidFill>
                  <a:srgbClr val="666666"/>
                </a:solidFill>
                <a:effectLst/>
                <a:latin typeface="Arial" panose="020B0604020202020204" pitchFamily="34" charset="0"/>
              </a:rPr>
              <a:t> clarified that employers must provide reasonable accommodations to applicants who may be affected by automated decision-making tools due to their disabilities. The discussion clearly signaled that employers are responsible for vetting potential bias in AI-based hiring tools — even if a vendor provides the software. The EEOC appears to be taking a hard line on AI when it comes to disability discrimination, signaling that companies could be liable for the conduct of their vendors.</a:t>
            </a:r>
          </a:p>
          <a:p>
            <a:pPr algn="l"/>
            <a:r>
              <a:rPr lang="en-US" b="0" i="0" dirty="0">
                <a:solidFill>
                  <a:srgbClr val="666666"/>
                </a:solidFill>
                <a:effectLst/>
                <a:latin typeface="Arial" panose="020B0604020202020204" pitchFamily="34" charset="0"/>
              </a:rPr>
              <a:t>The National Labor Relations Board General Counsel published a </a:t>
            </a:r>
            <a:r>
              <a:rPr lang="en-US" b="0" i="0" u="none" strike="noStrike" dirty="0">
                <a:solidFill>
                  <a:srgbClr val="1C92A7"/>
                </a:solidFill>
                <a:effectLst/>
                <a:latin typeface="Arial" panose="020B0604020202020204" pitchFamily="34" charset="0"/>
                <a:hlinkClick r:id="rId6"/>
              </a:rPr>
              <a:t>memo</a:t>
            </a:r>
            <a:r>
              <a:rPr lang="en-US" b="0" i="0" dirty="0">
                <a:solidFill>
                  <a:srgbClr val="666666"/>
                </a:solidFill>
                <a:effectLst/>
                <a:latin typeface="Arial" panose="020B0604020202020204" pitchFamily="34" charset="0"/>
              </a:rPr>
              <a:t> in October 2022 addressing workplace surveillance, “algorithmic-management tools,” and other technologies that could interfere with workers’ ability to exercise their rights to engage in protected, concerted activity. The memo warned that such technologies could unlawfully measure or base decisions upon activity protected by the National Labor Relations Act. It proposed a balancing test that would pit an employer’s business interest in using the technology against employee rights.</a:t>
            </a:r>
          </a:p>
          <a:p>
            <a:pPr algn="l"/>
            <a:r>
              <a:rPr lang="en-US" b="0" i="0" dirty="0">
                <a:solidFill>
                  <a:srgbClr val="666666"/>
                </a:solidFill>
                <a:effectLst/>
                <a:latin typeface="Arial" panose="020B0604020202020204" pitchFamily="34" charset="0"/>
              </a:rPr>
              <a:t>Employers can look to these sources when considering how to incorporate AI into employee decision-making. While existing federal law is not specifically targeted at AI use in the employment context, the agencies responsible for enforcing employment statutes are positioning themselves to occupy this space. After all, they are not regulating the technology itself but only the effect the technology may have on workers.</a:t>
            </a:r>
            <a:r>
              <a:rPr lang="en-US" dirty="0"/>
              <a:t> Electronic Monitoring and Algorithmic Management of Employees Interfering with the Exercise of Section 7 Rights</a:t>
            </a:r>
            <a:endParaRPr lang="en-US" b="0" i="0" dirty="0">
              <a:solidFill>
                <a:srgbClr val="666666"/>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26</a:t>
            </a:fld>
            <a:endParaRPr lang="en-US" dirty="0"/>
          </a:p>
        </p:txBody>
      </p:sp>
    </p:spTree>
    <p:extLst>
      <p:ext uri="{BB962C8B-B14F-4D97-AF65-F5344CB8AC3E}">
        <p14:creationId xmlns:p14="http://schemas.microsoft.com/office/powerpoint/2010/main" val="1196138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27</a:t>
            </a:fld>
            <a:endParaRPr lang="en-US" dirty="0"/>
          </a:p>
        </p:txBody>
      </p:sp>
    </p:spTree>
    <p:extLst>
      <p:ext uri="{BB962C8B-B14F-4D97-AF65-F5344CB8AC3E}">
        <p14:creationId xmlns:p14="http://schemas.microsoft.com/office/powerpoint/2010/main" val="376765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28</a:t>
            </a:fld>
            <a:endParaRPr lang="en-US" dirty="0"/>
          </a:p>
        </p:txBody>
      </p:sp>
      <p:sp>
        <p:nvSpPr>
          <p:cNvPr id="5" name="Date Placeholder 4">
            <a:extLst>
              <a:ext uri="{FF2B5EF4-FFF2-40B4-BE49-F238E27FC236}">
                <a16:creationId xmlns:a16="http://schemas.microsoft.com/office/drawing/2014/main" id="{75E9AE43-E69D-4D74-ADFB-74F2C29B704A}"/>
              </a:ext>
            </a:extLst>
          </p:cNvPr>
          <p:cNvSpPr>
            <a:spLocks noGrp="1"/>
          </p:cNvSpPr>
          <p:nvPr>
            <p:ph type="dt" idx="1"/>
          </p:nvPr>
        </p:nvSpPr>
        <p:spPr/>
        <p:txBody>
          <a:bodyPr/>
          <a:lstStyle/>
          <a:p>
            <a:fld id="{46A26D79-A1DE-49D7-8B87-C3B511534F45}" type="datetimeyyyy">
              <a:rPr lang="en-US" smtClean="0"/>
              <a:t>2023</a:t>
            </a:fld>
            <a:endParaRPr lang="en-US"/>
          </a:p>
        </p:txBody>
      </p:sp>
    </p:spTree>
    <p:extLst>
      <p:ext uri="{BB962C8B-B14F-4D97-AF65-F5344CB8AC3E}">
        <p14:creationId xmlns:p14="http://schemas.microsoft.com/office/powerpoint/2010/main" val="66046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29</a:t>
            </a:fld>
            <a:endParaRPr lang="en-US"/>
          </a:p>
        </p:txBody>
      </p:sp>
      <p:sp>
        <p:nvSpPr>
          <p:cNvPr id="5" name="Date Placeholder 4">
            <a:extLst>
              <a:ext uri="{FF2B5EF4-FFF2-40B4-BE49-F238E27FC236}">
                <a16:creationId xmlns:a16="http://schemas.microsoft.com/office/drawing/2014/main" id="{D7D49D8F-5693-4265-A48A-AD43340CFADF}"/>
              </a:ext>
            </a:extLst>
          </p:cNvPr>
          <p:cNvSpPr>
            <a:spLocks noGrp="1"/>
          </p:cNvSpPr>
          <p:nvPr>
            <p:ph type="dt" idx="1"/>
          </p:nvPr>
        </p:nvSpPr>
        <p:spPr/>
        <p:txBody>
          <a:bodyPr/>
          <a:lstStyle/>
          <a:p>
            <a:fld id="{9797D813-61E1-4727-845B-4EFB8F999140}" type="datetimeyyyy">
              <a:rPr lang="en-US" smtClean="0"/>
              <a:t>2023</a:t>
            </a:fld>
            <a:endParaRPr lang="en-US"/>
          </a:p>
        </p:txBody>
      </p:sp>
    </p:spTree>
    <p:extLst>
      <p:ext uri="{BB962C8B-B14F-4D97-AF65-F5344CB8AC3E}">
        <p14:creationId xmlns:p14="http://schemas.microsoft.com/office/powerpoint/2010/main" val="126390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30</a:t>
            </a:fld>
            <a:endParaRPr lang="en-US"/>
          </a:p>
        </p:txBody>
      </p:sp>
      <p:sp>
        <p:nvSpPr>
          <p:cNvPr id="5" name="Date Placeholder 4">
            <a:extLst>
              <a:ext uri="{FF2B5EF4-FFF2-40B4-BE49-F238E27FC236}">
                <a16:creationId xmlns:a16="http://schemas.microsoft.com/office/drawing/2014/main" id="{D7D49D8F-5693-4265-A48A-AD43340CFADF}"/>
              </a:ext>
            </a:extLst>
          </p:cNvPr>
          <p:cNvSpPr>
            <a:spLocks noGrp="1"/>
          </p:cNvSpPr>
          <p:nvPr>
            <p:ph type="dt" idx="1"/>
          </p:nvPr>
        </p:nvSpPr>
        <p:spPr/>
        <p:txBody>
          <a:bodyPr/>
          <a:lstStyle/>
          <a:p>
            <a:fld id="{9797D813-61E1-4727-845B-4EFB8F999140}" type="datetimeyyyy">
              <a:rPr lang="en-US" smtClean="0"/>
              <a:t>2023</a:t>
            </a:fld>
            <a:endParaRPr lang="en-US"/>
          </a:p>
        </p:txBody>
      </p:sp>
    </p:spTree>
    <p:extLst>
      <p:ext uri="{BB962C8B-B14F-4D97-AF65-F5344CB8AC3E}">
        <p14:creationId xmlns:p14="http://schemas.microsoft.com/office/powerpoint/2010/main" val="386163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a:t>
            </a:fld>
            <a:endParaRPr lang="en-US" dirty="0"/>
          </a:p>
        </p:txBody>
      </p:sp>
      <p:sp>
        <p:nvSpPr>
          <p:cNvPr id="5" name="Date Placeholder 4">
            <a:extLst>
              <a:ext uri="{FF2B5EF4-FFF2-40B4-BE49-F238E27FC236}">
                <a16:creationId xmlns:a16="http://schemas.microsoft.com/office/drawing/2014/main" id="{E6B7C14B-73B4-4155-828A-937924C49E25}"/>
              </a:ext>
            </a:extLst>
          </p:cNvPr>
          <p:cNvSpPr>
            <a:spLocks noGrp="1"/>
          </p:cNvSpPr>
          <p:nvPr>
            <p:ph type="dt" idx="1"/>
          </p:nvPr>
        </p:nvSpPr>
        <p:spPr/>
        <p:txBody>
          <a:bodyPr/>
          <a:lstStyle/>
          <a:p>
            <a:fld id="{0437008F-BA20-4C0D-8E40-41C126631EA9}" type="datetimeyyyy">
              <a:rPr lang="en-US" smtClean="0"/>
              <a:t>2023</a:t>
            </a:fld>
            <a:endParaRPr lang="en-US" dirty="0"/>
          </a:p>
        </p:txBody>
      </p:sp>
      <p:sp>
        <p:nvSpPr>
          <p:cNvPr id="6" name="Footer Placeholder 5">
            <a:extLst>
              <a:ext uri="{FF2B5EF4-FFF2-40B4-BE49-F238E27FC236}">
                <a16:creationId xmlns:a16="http://schemas.microsoft.com/office/drawing/2014/main" id="{67B58275-BA63-40E1-8BEF-6333D48FC6F1}"/>
              </a:ext>
            </a:extLst>
          </p:cNvPr>
          <p:cNvSpPr>
            <a:spLocks noGrp="1"/>
          </p:cNvSpPr>
          <p:nvPr>
            <p:ph type="ftr" sz="quarter" idx="4"/>
          </p:nvPr>
        </p:nvSpPr>
        <p:spPr/>
        <p:txBody>
          <a:bodyPr/>
          <a:lstStyle/>
          <a:p>
            <a:r>
              <a:rPr lang="en-US" dirty="0"/>
              <a:t>Labor &amp; Employment Law Seminar</a:t>
            </a:r>
          </a:p>
        </p:txBody>
      </p:sp>
    </p:spTree>
    <p:extLst>
      <p:ext uri="{BB962C8B-B14F-4D97-AF65-F5344CB8AC3E}">
        <p14:creationId xmlns:p14="http://schemas.microsoft.com/office/powerpoint/2010/main" val="2810225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States have been very active in passing employment legislation</a:t>
            </a:r>
          </a:p>
          <a:p>
            <a:pPr marL="171450" indent="-171450">
              <a:buFont typeface="Arial" panose="020B0604020202020204" pitchFamily="34" charset="0"/>
              <a:buChar char="•"/>
            </a:pPr>
            <a:r>
              <a:rPr lang="en-US" dirty="0"/>
              <a:t>Many laws apply if just one worker in state</a:t>
            </a:r>
          </a:p>
          <a:p>
            <a:pPr marL="171450" indent="-171450">
              <a:buFont typeface="Arial" panose="020B0604020202020204" pitchFamily="34" charset="0"/>
              <a:buChar char="•"/>
            </a:pPr>
            <a:r>
              <a:rPr lang="en-US" dirty="0"/>
              <a:t>Employers’ geographic footprint expanding through acquisition, growth, and/or remote workers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Paid Family and Medical Leave</a:t>
            </a:r>
          </a:p>
          <a:p>
            <a:pPr lvl="1"/>
            <a:r>
              <a:rPr lang="en-US" dirty="0"/>
              <a:t>At least 11 states (and counting)</a:t>
            </a:r>
          </a:p>
          <a:p>
            <a:pPr lvl="1"/>
            <a:r>
              <a:rPr lang="en-US" dirty="0"/>
              <a:t>Many other states have unpaid leave laws that differ from FMLA</a:t>
            </a:r>
          </a:p>
          <a:p>
            <a:pPr marL="171450" indent="-171450">
              <a:buFont typeface="Arial" panose="020B0604020202020204" pitchFamily="34" charset="0"/>
              <a:buChar char="•"/>
            </a:pPr>
            <a:r>
              <a:rPr lang="en-US" dirty="0"/>
              <a:t>Paid Sick Leave</a:t>
            </a:r>
          </a:p>
          <a:p>
            <a:pPr lvl="1"/>
            <a:r>
              <a:rPr lang="en-US" dirty="0"/>
              <a:t>At least 16 states + other cities/municipalities (and counting)</a:t>
            </a:r>
          </a:p>
          <a:p>
            <a:pPr lvl="1"/>
            <a:r>
              <a:rPr lang="en-US" dirty="0"/>
              <a:t>PTO policy may not satisfy specifics of state law</a:t>
            </a:r>
          </a:p>
          <a:p>
            <a:pPr marL="285750" marR="0" indent="-285750" algn="l">
              <a:buFont typeface="Arial" panose="020B0604020202020204" pitchFamily="34" charset="0"/>
              <a:buChar char="•"/>
            </a:pPr>
            <a:r>
              <a:rPr lang="en-US" sz="1800" dirty="0">
                <a:latin typeface="Calibri" panose="020F0502020204030204" pitchFamily="34" charset="0"/>
              </a:rPr>
              <a:t>7 states (including CA) protect against termination for off the clock use as long as not impaired;15 states provide protection for medicinal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10000"/>
                  </a:schemeClr>
                </a:solidFill>
              </a:rPr>
              <a:t>At least 10 jurisdictions (and counting) require that employer reimburse certain business expenses (CA, IA, IL, MA, MT, NH, ND, SD, D.C., Seattle)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31</a:t>
            </a:fld>
            <a:endParaRPr lang="en-US"/>
          </a:p>
        </p:txBody>
      </p:sp>
    </p:spTree>
    <p:extLst>
      <p:ext uri="{BB962C8B-B14F-4D97-AF65-F5344CB8AC3E}">
        <p14:creationId xmlns:p14="http://schemas.microsoft.com/office/powerpoint/2010/main" val="12843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32</a:t>
            </a:fld>
            <a:endParaRPr lang="en-US"/>
          </a:p>
        </p:txBody>
      </p:sp>
    </p:spTree>
    <p:extLst>
      <p:ext uri="{BB962C8B-B14F-4D97-AF65-F5344CB8AC3E}">
        <p14:creationId xmlns:p14="http://schemas.microsoft.com/office/powerpoint/2010/main" val="1143522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33</a:t>
            </a:fld>
            <a:endParaRPr lang="en-US"/>
          </a:p>
        </p:txBody>
      </p:sp>
    </p:spTree>
    <p:extLst>
      <p:ext uri="{BB962C8B-B14F-4D97-AF65-F5344CB8AC3E}">
        <p14:creationId xmlns:p14="http://schemas.microsoft.com/office/powerpoint/2010/main" val="1390471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34</a:t>
            </a:fld>
            <a:endParaRPr lang="en-US"/>
          </a:p>
        </p:txBody>
      </p:sp>
    </p:spTree>
    <p:extLst>
      <p:ext uri="{BB962C8B-B14F-4D97-AF65-F5344CB8AC3E}">
        <p14:creationId xmlns:p14="http://schemas.microsoft.com/office/powerpoint/2010/main" val="790041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35</a:t>
            </a:fld>
            <a:endParaRPr lang="en-US"/>
          </a:p>
        </p:txBody>
      </p:sp>
    </p:spTree>
    <p:extLst>
      <p:ext uri="{BB962C8B-B14F-4D97-AF65-F5344CB8AC3E}">
        <p14:creationId xmlns:p14="http://schemas.microsoft.com/office/powerpoint/2010/main" val="4154803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36</a:t>
            </a:fld>
            <a:endParaRPr lang="en-US"/>
          </a:p>
        </p:txBody>
      </p:sp>
    </p:spTree>
    <p:extLst>
      <p:ext uri="{BB962C8B-B14F-4D97-AF65-F5344CB8AC3E}">
        <p14:creationId xmlns:p14="http://schemas.microsoft.com/office/powerpoint/2010/main" val="2989584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37</a:t>
            </a:fld>
            <a:endParaRPr lang="en-US" dirty="0"/>
          </a:p>
        </p:txBody>
      </p:sp>
    </p:spTree>
    <p:extLst>
      <p:ext uri="{BB962C8B-B14F-4D97-AF65-F5344CB8AC3E}">
        <p14:creationId xmlns:p14="http://schemas.microsoft.com/office/powerpoint/2010/main" val="3122736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38</a:t>
            </a:fld>
            <a:endParaRPr lang="en-US"/>
          </a:p>
        </p:txBody>
      </p:sp>
    </p:spTree>
    <p:extLst>
      <p:ext uri="{BB962C8B-B14F-4D97-AF65-F5344CB8AC3E}">
        <p14:creationId xmlns:p14="http://schemas.microsoft.com/office/powerpoint/2010/main" val="3668987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39</a:t>
            </a:fld>
            <a:endParaRPr lang="en-US"/>
          </a:p>
        </p:txBody>
      </p:sp>
    </p:spTree>
    <p:extLst>
      <p:ext uri="{BB962C8B-B14F-4D97-AF65-F5344CB8AC3E}">
        <p14:creationId xmlns:p14="http://schemas.microsoft.com/office/powerpoint/2010/main" val="3602896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WI firm alone has filed 250 class actions in last 10 years, with more than half of those in last 3 years.</a:t>
            </a:r>
          </a:p>
          <a:p>
            <a:pPr marL="171450" indent="-171450">
              <a:buFont typeface="Arial" panose="020B0604020202020204" pitchFamily="34" charset="0"/>
              <a:buChar char="•"/>
            </a:pPr>
            <a:r>
              <a:rPr lang="en-US" dirty="0"/>
              <a:t>2021 filings down a bit from prior years; covid and impact of arbitration agreements; still tenth highest year; </a:t>
            </a:r>
            <a:r>
              <a:rPr lang="en-US"/>
              <a:t>suggest pipeline is strong.</a:t>
            </a:r>
            <a:endParaRPr lang="en-US" dirty="0"/>
          </a:p>
          <a:p>
            <a:pPr marL="171450" indent="-171450">
              <a:buFont typeface="Arial" panose="020B0604020202020204" pitchFamily="34" charset="0"/>
              <a:buChar char="•"/>
            </a:pPr>
            <a:r>
              <a:rPr lang="en-US" dirty="0"/>
              <a:t>Financial exposure, paired with own defense costs of litigating these procedurally complicated claims, creates tremendous pressure on employer to settle.</a:t>
            </a:r>
          </a:p>
        </p:txBody>
      </p:sp>
      <p:sp>
        <p:nvSpPr>
          <p:cNvPr id="4" name="Slide Number Placeholder 3"/>
          <p:cNvSpPr>
            <a:spLocks noGrp="1"/>
          </p:cNvSpPr>
          <p:nvPr>
            <p:ph type="sldNum" sz="quarter" idx="5"/>
          </p:nvPr>
        </p:nvSpPr>
        <p:spPr/>
        <p:txBody>
          <a:bodyPr/>
          <a:lstStyle/>
          <a:p>
            <a:fld id="{F9A2E783-02A1-4C0F-B654-593F828EDCCA}" type="slidenum">
              <a:rPr lang="en-US" smtClean="0"/>
              <a:t>40</a:t>
            </a:fld>
            <a:endParaRPr lang="en-US"/>
          </a:p>
        </p:txBody>
      </p:sp>
    </p:spTree>
    <p:extLst>
      <p:ext uri="{BB962C8B-B14F-4D97-AF65-F5344CB8AC3E}">
        <p14:creationId xmlns:p14="http://schemas.microsoft.com/office/powerpoint/2010/main" val="143623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4</a:t>
            </a:fld>
            <a:endParaRPr lang="en-US"/>
          </a:p>
        </p:txBody>
      </p:sp>
    </p:spTree>
    <p:extLst>
      <p:ext uri="{BB962C8B-B14F-4D97-AF65-F5344CB8AC3E}">
        <p14:creationId xmlns:p14="http://schemas.microsoft.com/office/powerpoint/2010/main" val="2232216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solidFill>
                  <a:srgbClr val="002D62"/>
                </a:solidFill>
              </a:rPr>
              <a:t>Unauthorized work is work</a:t>
            </a:r>
          </a:p>
          <a:p>
            <a:pPr lvl="1"/>
            <a:r>
              <a:rPr lang="en-US" sz="2200" dirty="0">
                <a:solidFill>
                  <a:srgbClr val="002D62"/>
                </a:solidFill>
              </a:rPr>
              <a:t>Employers must pay for all work they know about, even if they did not ask for the work, did not want the work done, and had a rule against doing the work.  </a:t>
            </a:r>
            <a:r>
              <a:rPr lang="en-US" sz="2200" i="1" dirty="0" err="1">
                <a:solidFill>
                  <a:srgbClr val="002D62"/>
                </a:solidFill>
              </a:rPr>
              <a:t>Kellar</a:t>
            </a:r>
            <a:r>
              <a:rPr lang="en-US" sz="2200" i="1" dirty="0">
                <a:solidFill>
                  <a:srgbClr val="002D62"/>
                </a:solidFill>
              </a:rPr>
              <a:t> v. Summit Seating, Inc</a:t>
            </a:r>
            <a:r>
              <a:rPr lang="en-US" sz="2200" dirty="0">
                <a:solidFill>
                  <a:srgbClr val="002D62"/>
                </a:solidFill>
              </a:rPr>
              <a:t>., 664 F.3d 177 (7</a:t>
            </a:r>
            <a:r>
              <a:rPr lang="en-US" sz="2200" baseline="30000" dirty="0">
                <a:solidFill>
                  <a:srgbClr val="002D62"/>
                </a:solidFill>
              </a:rPr>
              <a:t>th</a:t>
            </a:r>
            <a:r>
              <a:rPr lang="en-US" sz="2200" dirty="0">
                <a:solidFill>
                  <a:srgbClr val="002D62"/>
                </a:solidFill>
              </a:rPr>
              <a:t> Cir. 2011).</a:t>
            </a:r>
          </a:p>
          <a:p>
            <a:r>
              <a:rPr lang="en-US" sz="2600" dirty="0">
                <a:solidFill>
                  <a:srgbClr val="002D62"/>
                </a:solidFill>
              </a:rPr>
              <a:t>Limit: employer not required to pay for work it had no actual or constructive knowledge of</a:t>
            </a:r>
          </a:p>
          <a:p>
            <a:pPr lvl="1"/>
            <a:r>
              <a:rPr lang="en-US" sz="2200" dirty="0">
                <a:solidFill>
                  <a:srgbClr val="002D62"/>
                </a:solidFill>
              </a:rPr>
              <a:t>Constructive knowledge = should have known through </a:t>
            </a:r>
            <a:r>
              <a:rPr lang="en-US" sz="2200" i="1" dirty="0">
                <a:solidFill>
                  <a:srgbClr val="002D62"/>
                </a:solidFill>
              </a:rPr>
              <a:t>reasonable diligence</a:t>
            </a:r>
          </a:p>
          <a:p>
            <a:pPr lvl="1"/>
            <a:r>
              <a:rPr lang="en-US" sz="2200" dirty="0">
                <a:solidFill>
                  <a:srgbClr val="002D62"/>
                </a:solidFill>
              </a:rPr>
              <a:t>Watch out for unwritten policies and practices</a:t>
            </a:r>
          </a:p>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41</a:t>
            </a:fld>
            <a:endParaRPr lang="en-US"/>
          </a:p>
        </p:txBody>
      </p:sp>
    </p:spTree>
    <p:extLst>
      <p:ext uri="{BB962C8B-B14F-4D97-AF65-F5344CB8AC3E}">
        <p14:creationId xmlns:p14="http://schemas.microsoft.com/office/powerpoint/2010/main" val="4291623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 to vet vendor and understand default rules; make necessary changes.</a:t>
            </a:r>
          </a:p>
        </p:txBody>
      </p:sp>
      <p:sp>
        <p:nvSpPr>
          <p:cNvPr id="4" name="Slide Number Placeholder 3"/>
          <p:cNvSpPr>
            <a:spLocks noGrp="1"/>
          </p:cNvSpPr>
          <p:nvPr>
            <p:ph type="sldNum" sz="quarter" idx="5"/>
          </p:nvPr>
        </p:nvSpPr>
        <p:spPr/>
        <p:txBody>
          <a:bodyPr/>
          <a:lstStyle/>
          <a:p>
            <a:fld id="{F9A2E783-02A1-4C0F-B654-593F828EDCCA}" type="slidenum">
              <a:rPr lang="en-US" smtClean="0"/>
              <a:t>42</a:t>
            </a:fld>
            <a:endParaRPr lang="en-US" dirty="0"/>
          </a:p>
        </p:txBody>
      </p:sp>
    </p:spTree>
    <p:extLst>
      <p:ext uri="{BB962C8B-B14F-4D97-AF65-F5344CB8AC3E}">
        <p14:creationId xmlns:p14="http://schemas.microsoft.com/office/powerpoint/2010/main" val="3959457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43</a:t>
            </a:fld>
            <a:endParaRPr lang="en-US" dirty="0"/>
          </a:p>
        </p:txBody>
      </p:sp>
    </p:spTree>
    <p:extLst>
      <p:ext uri="{BB962C8B-B14F-4D97-AF65-F5344CB8AC3E}">
        <p14:creationId xmlns:p14="http://schemas.microsoft.com/office/powerpoint/2010/main" val="736149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 not law.</a:t>
            </a:r>
          </a:p>
        </p:txBody>
      </p:sp>
      <p:sp>
        <p:nvSpPr>
          <p:cNvPr id="4" name="Date Placeholder 3"/>
          <p:cNvSpPr>
            <a:spLocks noGrp="1"/>
          </p:cNvSpPr>
          <p:nvPr>
            <p:ph type="dt" idx="1"/>
          </p:nvPr>
        </p:nvSpPr>
        <p:spPr/>
        <p:txBody>
          <a:bodyPr/>
          <a:lstStyle/>
          <a:p>
            <a:fld id="{EB078F7F-C8FD-4C45-BB86-E56D6A2C3173}" type="datetimeyyyy">
              <a:rPr lang="en-US" smtClean="0"/>
              <a:t>2023</a:t>
            </a:fld>
            <a:endParaRPr lang="en-US"/>
          </a:p>
        </p:txBody>
      </p:sp>
      <p:sp>
        <p:nvSpPr>
          <p:cNvPr id="5" name="Slide Number Placeholder 4"/>
          <p:cNvSpPr>
            <a:spLocks noGrp="1"/>
          </p:cNvSpPr>
          <p:nvPr>
            <p:ph type="sldNum" sz="quarter" idx="5"/>
          </p:nvPr>
        </p:nvSpPr>
        <p:spPr/>
        <p:txBody>
          <a:bodyPr/>
          <a:lstStyle/>
          <a:p>
            <a:fld id="{F9A2E783-02A1-4C0F-B654-593F828EDCCA}" type="slidenum">
              <a:rPr lang="en-US" smtClean="0"/>
              <a:t>5</a:t>
            </a:fld>
            <a:endParaRPr lang="en-US"/>
          </a:p>
        </p:txBody>
      </p:sp>
    </p:spTree>
    <p:extLst>
      <p:ext uri="{BB962C8B-B14F-4D97-AF65-F5344CB8AC3E}">
        <p14:creationId xmlns:p14="http://schemas.microsoft.com/office/powerpoint/2010/main" val="377247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6</a:t>
            </a:fld>
            <a:endParaRPr lang="en-US"/>
          </a:p>
        </p:txBody>
      </p:sp>
    </p:spTree>
    <p:extLst>
      <p:ext uri="{BB962C8B-B14F-4D97-AF65-F5344CB8AC3E}">
        <p14:creationId xmlns:p14="http://schemas.microsoft.com/office/powerpoint/2010/main" val="419157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8</a:t>
            </a:fld>
            <a:endParaRPr lang="en-US"/>
          </a:p>
        </p:txBody>
      </p:sp>
    </p:spTree>
    <p:extLst>
      <p:ext uri="{BB962C8B-B14F-4D97-AF65-F5344CB8AC3E}">
        <p14:creationId xmlns:p14="http://schemas.microsoft.com/office/powerpoint/2010/main" val="130792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FTC limited to consumer protection rulemaking</a:t>
            </a:r>
          </a:p>
        </p:txBody>
      </p:sp>
      <p:sp>
        <p:nvSpPr>
          <p:cNvPr id="4" name="Slide Number Placeholder 3"/>
          <p:cNvSpPr>
            <a:spLocks noGrp="1"/>
          </p:cNvSpPr>
          <p:nvPr>
            <p:ph type="sldNum" sz="quarter" idx="5"/>
          </p:nvPr>
        </p:nvSpPr>
        <p:spPr/>
        <p:txBody>
          <a:bodyPr/>
          <a:lstStyle/>
          <a:p>
            <a:fld id="{F9A2E783-02A1-4C0F-B654-593F828EDCCA}" type="slidenum">
              <a:rPr lang="en-US" smtClean="0"/>
              <a:t>9</a:t>
            </a:fld>
            <a:endParaRPr lang="en-US"/>
          </a:p>
        </p:txBody>
      </p:sp>
    </p:spTree>
    <p:extLst>
      <p:ext uri="{BB962C8B-B14F-4D97-AF65-F5344CB8AC3E}">
        <p14:creationId xmlns:p14="http://schemas.microsoft.com/office/powerpoint/2010/main" val="94174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2E783-02A1-4C0F-B654-593F828EDCCA}" type="slidenum">
              <a:rPr lang="en-US" smtClean="0"/>
              <a:t>10</a:t>
            </a:fld>
            <a:endParaRPr lang="en-US"/>
          </a:p>
        </p:txBody>
      </p:sp>
    </p:spTree>
    <p:extLst>
      <p:ext uri="{BB962C8B-B14F-4D97-AF65-F5344CB8AC3E}">
        <p14:creationId xmlns:p14="http://schemas.microsoft.com/office/powerpoint/2010/main" val="3838711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134" y="6278915"/>
            <a:ext cx="2510366" cy="211602"/>
          </a:xfrm>
          <a:prstGeom prst="rect">
            <a:avLst/>
          </a:prstGeom>
        </p:spPr>
      </p:pic>
      <p:sp>
        <p:nvSpPr>
          <p:cNvPr id="2" name="Title 1"/>
          <p:cNvSpPr>
            <a:spLocks noGrp="1"/>
          </p:cNvSpPr>
          <p:nvPr>
            <p:ph type="ctrTitle" hasCustomPrompt="1"/>
          </p:nvPr>
        </p:nvSpPr>
        <p:spPr>
          <a:xfrm>
            <a:off x="728135" y="2709334"/>
            <a:ext cx="10735732" cy="1646302"/>
          </a:xfrm>
        </p:spPr>
        <p:txBody>
          <a:bodyPr anchor="b">
            <a:noAutofit/>
          </a:bodyPr>
          <a:lstStyle>
            <a:lvl1pPr algn="ctr">
              <a:defRPr sz="54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728134" y="4355633"/>
            <a:ext cx="10735733" cy="1096899"/>
          </a:xfrm>
        </p:spPr>
        <p:txBody>
          <a:bodyPr anchor="t">
            <a:norm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or presenter name(s)</a:t>
            </a:r>
          </a:p>
        </p:txBody>
      </p:sp>
      <p:sp>
        <p:nvSpPr>
          <p:cNvPr id="34" name="TextBox 33"/>
          <p:cNvSpPr txBox="1"/>
          <p:nvPr userDrawn="1"/>
        </p:nvSpPr>
        <p:spPr>
          <a:xfrm>
            <a:off x="4343400" y="6278915"/>
            <a:ext cx="7200900" cy="276999"/>
          </a:xfrm>
          <a:prstGeom prst="rect">
            <a:avLst/>
          </a:prstGeom>
          <a:noFill/>
        </p:spPr>
        <p:txBody>
          <a:bodyPr wrap="square" rtlCol="0">
            <a:spAutoFit/>
          </a:bodyPr>
          <a:lstStyle/>
          <a:p>
            <a:pPr algn="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MILWAUKEE | MADISON | GREEN BAY | APPLETON | EAU CLAIRE | WASHINGTON, D.C. </a:t>
            </a: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7489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 List Thank You">
    <p:spTree>
      <p:nvGrpSpPr>
        <p:cNvPr id="1" name=""/>
        <p:cNvGrpSpPr/>
        <p:nvPr/>
      </p:nvGrpSpPr>
      <p:grpSpPr>
        <a:xfrm>
          <a:off x="0" y="0"/>
          <a:ext cx="0" cy="0"/>
          <a:chOff x="0" y="0"/>
          <a:chExt cx="0" cy="0"/>
        </a:xfrm>
      </p:grpSpPr>
      <p:sp>
        <p:nvSpPr>
          <p:cNvPr id="23" name="Text Placeholder 9"/>
          <p:cNvSpPr>
            <a:spLocks noGrp="1"/>
          </p:cNvSpPr>
          <p:nvPr>
            <p:ph type="body" sz="quarter" idx="13" hasCustomPrompt="1"/>
          </p:nvPr>
        </p:nvSpPr>
        <p:spPr>
          <a:xfrm>
            <a:off x="6833436" y="4740277"/>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 name="Text Placeholder 2"/>
          <p:cNvSpPr>
            <a:spLocks noGrp="1"/>
          </p:cNvSpPr>
          <p:nvPr>
            <p:ph type="body" idx="1" hasCustomPrompt="1"/>
          </p:nvPr>
        </p:nvSpPr>
        <p:spPr>
          <a:xfrm>
            <a:off x="6833438" y="5254525"/>
            <a:ext cx="3686849" cy="742606"/>
          </a:xfrm>
        </p:spPr>
        <p:txBody>
          <a:bodyPr anchor="t">
            <a:normAutofit/>
          </a:bodyPr>
          <a:lstStyle>
            <a:lvl1pPr marL="0" indent="0" algn="l">
              <a:spcBef>
                <a:spcPts val="0"/>
              </a:spcBef>
              <a:buNone/>
              <a:defRPr sz="1800" baseline="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 </a:t>
            </a:r>
          </a:p>
        </p:txBody>
      </p:sp>
      <p:sp>
        <p:nvSpPr>
          <p:cNvPr id="8" name="Picture Placeholder 7"/>
          <p:cNvSpPr>
            <a:spLocks noGrp="1" noChangeAspect="1"/>
          </p:cNvSpPr>
          <p:nvPr>
            <p:ph type="pic" sz="quarter" idx="14"/>
          </p:nvPr>
        </p:nvSpPr>
        <p:spPr>
          <a:xfrm>
            <a:off x="5725290" y="4740277"/>
            <a:ext cx="1005483" cy="1256854"/>
          </a:xfrm>
        </p:spPr>
        <p:txBody>
          <a:bodyP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1800" kern="1200" baseline="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31" name="Text Placeholder 9"/>
          <p:cNvSpPr>
            <a:spLocks noGrp="1"/>
          </p:cNvSpPr>
          <p:nvPr>
            <p:ph type="body" sz="quarter" idx="15" hasCustomPrompt="1"/>
          </p:nvPr>
        </p:nvSpPr>
        <p:spPr>
          <a:xfrm>
            <a:off x="1785480" y="3223310"/>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2" name="Text Placeholder 2"/>
          <p:cNvSpPr>
            <a:spLocks noGrp="1"/>
          </p:cNvSpPr>
          <p:nvPr>
            <p:ph type="body" idx="16" hasCustomPrompt="1"/>
          </p:nvPr>
        </p:nvSpPr>
        <p:spPr>
          <a:xfrm>
            <a:off x="1785482" y="3737558"/>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33" name="Picture Placeholder 7"/>
          <p:cNvSpPr>
            <a:spLocks noGrp="1" noChangeAspect="1"/>
          </p:cNvSpPr>
          <p:nvPr>
            <p:ph type="pic" sz="quarter" idx="17"/>
          </p:nvPr>
        </p:nvSpPr>
        <p:spPr>
          <a:xfrm>
            <a:off x="677334" y="3223310"/>
            <a:ext cx="1005483" cy="1256854"/>
          </a:xfrm>
        </p:spPr>
        <p:txBody>
          <a:bodyP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1800" kern="1200" baseline="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37" name="Text Placeholder 9"/>
          <p:cNvSpPr>
            <a:spLocks noGrp="1"/>
          </p:cNvSpPr>
          <p:nvPr>
            <p:ph type="body" sz="quarter" idx="21" hasCustomPrompt="1"/>
          </p:nvPr>
        </p:nvSpPr>
        <p:spPr>
          <a:xfrm>
            <a:off x="6833437" y="3223310"/>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8" name="Text Placeholder 2"/>
          <p:cNvSpPr>
            <a:spLocks noGrp="1"/>
          </p:cNvSpPr>
          <p:nvPr>
            <p:ph type="body" idx="22" hasCustomPrompt="1"/>
          </p:nvPr>
        </p:nvSpPr>
        <p:spPr>
          <a:xfrm>
            <a:off x="6833439" y="3737558"/>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39" name="Picture Placeholder 7"/>
          <p:cNvSpPr>
            <a:spLocks noGrp="1" noChangeAspect="1"/>
          </p:cNvSpPr>
          <p:nvPr>
            <p:ph type="pic" sz="quarter" idx="23"/>
          </p:nvPr>
        </p:nvSpPr>
        <p:spPr>
          <a:xfrm>
            <a:off x="5725291" y="3223310"/>
            <a:ext cx="1005483" cy="1256854"/>
          </a:xfrm>
        </p:spPr>
        <p:txBody>
          <a:bodyP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1800" kern="1200" baseline="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20" name="Text Placeholder 9"/>
          <p:cNvSpPr>
            <a:spLocks noGrp="1"/>
          </p:cNvSpPr>
          <p:nvPr>
            <p:ph type="body" sz="quarter" idx="24" hasCustomPrompt="1"/>
          </p:nvPr>
        </p:nvSpPr>
        <p:spPr>
          <a:xfrm>
            <a:off x="1785480" y="4740277"/>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21" name="Text Placeholder 2"/>
          <p:cNvSpPr>
            <a:spLocks noGrp="1"/>
          </p:cNvSpPr>
          <p:nvPr>
            <p:ph type="body" idx="25" hasCustomPrompt="1"/>
          </p:nvPr>
        </p:nvSpPr>
        <p:spPr>
          <a:xfrm>
            <a:off x="1785482" y="5254525"/>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22" name="Picture Placeholder 7"/>
          <p:cNvSpPr>
            <a:spLocks noGrp="1" noChangeAspect="1"/>
          </p:cNvSpPr>
          <p:nvPr>
            <p:ph type="pic" sz="quarter" idx="26"/>
          </p:nvPr>
        </p:nvSpPr>
        <p:spPr>
          <a:xfrm>
            <a:off x="677334" y="4740277"/>
            <a:ext cx="1005483" cy="1256854"/>
          </a:xfrm>
        </p:spPr>
        <p:txBody>
          <a:bodyP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1800" kern="1200" baseline="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2" name="TextBox 1"/>
          <p:cNvSpPr txBox="1"/>
          <p:nvPr userDrawn="1"/>
        </p:nvSpPr>
        <p:spPr>
          <a:xfrm>
            <a:off x="575734" y="6234768"/>
            <a:ext cx="100795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cap="none" normalizeH="0" baseline="0" dirty="0">
                <a:ln>
                  <a:noFill/>
                </a:ln>
                <a:solidFill>
                  <a:srgbClr val="002D62"/>
                </a:solidFill>
                <a:effectLst/>
                <a:latin typeface="Arial" pitchFamily="34" charset="0"/>
                <a:cs typeface="Arial" pitchFamily="34" charset="0"/>
              </a:rPr>
              <a:t>This presentation is intended to provide information on legal issues and should not be construed as legal advice. In addition, attendance at a Godfrey &amp; Kahn, S.C. presentation does not create an attorney-client relationship. Please consult the speaker if you have any questions concerning the information discussed during this presentation.</a:t>
            </a:r>
            <a:endParaRPr kumimoji="0" lang="en-US" sz="1000" b="0" i="1" u="none" strike="noStrike" cap="none" normalizeH="0" baseline="0" dirty="0">
              <a:ln>
                <a:noFill/>
              </a:ln>
              <a:solidFill>
                <a:schemeClr val="tx1"/>
              </a:solidFill>
              <a:effectLst/>
              <a:latin typeface="Arial" pitchFamily="34" charset="0"/>
              <a:cs typeface="Arial" pitchFamily="34" charset="0"/>
            </a:endParaRPr>
          </a:p>
        </p:txBody>
      </p:sp>
      <p:pic>
        <p:nvPicPr>
          <p:cNvPr id="46" name="Picture 45"/>
          <p:cNvPicPr>
            <a:picLocks noChangeAspect="1"/>
          </p:cNvPicPr>
          <p:nvPr userDrawn="1"/>
        </p:nvPicPr>
        <p:blipFill rotWithShape="1">
          <a:blip r:embed="rId2">
            <a:extLst>
              <a:ext uri="{28A0092B-C50C-407E-A947-70E740481C1C}">
                <a14:useLocalDpi xmlns:a14="http://schemas.microsoft.com/office/drawing/2010/main" val="0"/>
              </a:ext>
            </a:extLst>
          </a:blip>
          <a:srcRect l="43885" t="17656" b="18666"/>
          <a:stretch/>
        </p:blipFill>
        <p:spPr>
          <a:xfrm>
            <a:off x="10871200" y="-12700"/>
            <a:ext cx="1320800" cy="6870700"/>
          </a:xfrm>
          <a:prstGeom prst="rect">
            <a:avLst/>
          </a:prstGeom>
        </p:spPr>
      </p:pic>
      <p:pic>
        <p:nvPicPr>
          <p:cNvPr id="48" name="Picture 47"/>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51" name="Text Placeholder 9"/>
          <p:cNvSpPr>
            <a:spLocks noGrp="1"/>
          </p:cNvSpPr>
          <p:nvPr>
            <p:ph type="body" sz="quarter" idx="27" hasCustomPrompt="1"/>
          </p:nvPr>
        </p:nvSpPr>
        <p:spPr>
          <a:xfrm>
            <a:off x="1785480" y="1697072"/>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52" name="Text Placeholder 2"/>
          <p:cNvSpPr>
            <a:spLocks noGrp="1"/>
          </p:cNvSpPr>
          <p:nvPr>
            <p:ph type="body" idx="28" hasCustomPrompt="1"/>
          </p:nvPr>
        </p:nvSpPr>
        <p:spPr>
          <a:xfrm>
            <a:off x="1785482" y="2211320"/>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53" name="Picture Placeholder 7"/>
          <p:cNvSpPr>
            <a:spLocks noGrp="1" noChangeAspect="1"/>
          </p:cNvSpPr>
          <p:nvPr>
            <p:ph type="pic" sz="quarter" idx="29"/>
          </p:nvPr>
        </p:nvSpPr>
        <p:spPr>
          <a:xfrm>
            <a:off x="677334" y="1697072"/>
            <a:ext cx="1005483" cy="1256854"/>
          </a:xfrm>
        </p:spPr>
        <p:txBody>
          <a:bodyPr>
            <a:noAutofit/>
          </a:bodyPr>
          <a:lstStyle>
            <a:lvl1pPr marL="0" indent="0">
              <a:buNone/>
              <a:defRPr sz="1800"/>
            </a:lvl1pPr>
          </a:lstStyle>
          <a:p>
            <a:r>
              <a:rPr lang="en-US"/>
              <a:t>Click icon to add picture</a:t>
            </a:r>
            <a:endParaRPr lang="en-US" dirty="0"/>
          </a:p>
        </p:txBody>
      </p:sp>
      <p:sp>
        <p:nvSpPr>
          <p:cNvPr id="54" name="Text Placeholder 9"/>
          <p:cNvSpPr>
            <a:spLocks noGrp="1"/>
          </p:cNvSpPr>
          <p:nvPr>
            <p:ph type="body" sz="quarter" idx="30" hasCustomPrompt="1"/>
          </p:nvPr>
        </p:nvSpPr>
        <p:spPr>
          <a:xfrm>
            <a:off x="6833437" y="1697072"/>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55" name="Text Placeholder 2"/>
          <p:cNvSpPr>
            <a:spLocks noGrp="1"/>
          </p:cNvSpPr>
          <p:nvPr>
            <p:ph type="body" idx="31" hasCustomPrompt="1"/>
          </p:nvPr>
        </p:nvSpPr>
        <p:spPr>
          <a:xfrm>
            <a:off x="6833439" y="2211320"/>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56" name="Picture Placeholder 7"/>
          <p:cNvSpPr>
            <a:spLocks noGrp="1" noChangeAspect="1"/>
          </p:cNvSpPr>
          <p:nvPr>
            <p:ph type="pic" sz="quarter" idx="32"/>
          </p:nvPr>
        </p:nvSpPr>
        <p:spPr>
          <a:xfrm>
            <a:off x="5725291" y="1697072"/>
            <a:ext cx="1005483" cy="1256854"/>
          </a:xfrm>
        </p:spPr>
        <p:txBody>
          <a:bodyP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lang="en-US" sz="1800" kern="1200" baseline="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12" name="TextBox 11"/>
          <p:cNvSpPr txBox="1"/>
          <p:nvPr userDrawn="1"/>
        </p:nvSpPr>
        <p:spPr>
          <a:xfrm rot="16200000">
            <a:off x="8794832" y="3528778"/>
            <a:ext cx="5473534" cy="769441"/>
          </a:xfrm>
          <a:prstGeom prst="rect">
            <a:avLst/>
          </a:prstGeom>
          <a:noFill/>
        </p:spPr>
        <p:txBody>
          <a:bodyPr wrap="square" rtlCol="0">
            <a:spAutoFit/>
          </a:bodyPr>
          <a:lstStyle/>
          <a:p>
            <a:r>
              <a:rPr lang="en-US" sz="4400" b="1" dirty="0">
                <a:solidFill>
                  <a:schemeClr val="bg1"/>
                </a:solidFill>
              </a:rPr>
              <a:t>THANK YOU</a:t>
            </a:r>
          </a:p>
        </p:txBody>
      </p:sp>
      <p:sp>
        <p:nvSpPr>
          <p:cNvPr id="28" name="TextBox 27"/>
          <p:cNvSpPr txBox="1"/>
          <p:nvPr userDrawn="1"/>
        </p:nvSpPr>
        <p:spPr>
          <a:xfrm>
            <a:off x="593444" y="953836"/>
            <a:ext cx="7074094" cy="276999"/>
          </a:xfrm>
          <a:prstGeom prst="rect">
            <a:avLst/>
          </a:prstGeom>
          <a:noFill/>
        </p:spPr>
        <p:txBody>
          <a:bodyPr wrap="square" rtlCol="0">
            <a:spAutoFit/>
          </a:bodyPr>
          <a:lstStyle/>
          <a:p>
            <a:pPr algn="l"/>
            <a:r>
              <a:rPr lang="en-US" sz="1200" b="0" i="0" u="none" strike="noStrike" kern="1200" baseline="0" dirty="0">
                <a:solidFill>
                  <a:schemeClr val="tx1"/>
                </a:solidFill>
                <a:latin typeface="+mn-lt"/>
                <a:ea typeface="+mn-ea"/>
                <a:cs typeface="+mn-cs"/>
              </a:rPr>
              <a:t>MILWAUKEE | MADISON | GREEN BAY | APPLETON | EAU CLAIRE | WASHINGTON, D.C. </a:t>
            </a:r>
            <a:endParaRPr lang="en-US" sz="1200" b="0"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334" y="595618"/>
            <a:ext cx="3348566" cy="283597"/>
          </a:xfrm>
          <a:prstGeom prst="rect">
            <a:avLst/>
          </a:prstGeom>
        </p:spPr>
      </p:pic>
    </p:spTree>
    <p:extLst>
      <p:ext uri="{BB962C8B-B14F-4D97-AF65-F5344CB8AC3E}">
        <p14:creationId xmlns:p14="http://schemas.microsoft.com/office/powerpoint/2010/main" val="259764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8606366" cy="1320800"/>
          </a:xfrm>
        </p:spPr>
        <p:txBody>
          <a:bodyPr/>
          <a:lstStyle>
            <a:lvl1pPr>
              <a:defRPr/>
            </a:lvl1pPr>
          </a:lstStyle>
          <a:p>
            <a:r>
              <a:rPr lang="en-US" dirty="0"/>
              <a:t>Click to edit page title</a:t>
            </a:r>
          </a:p>
        </p:txBody>
      </p:sp>
      <p:sp>
        <p:nvSpPr>
          <p:cNvPr id="3" name="Content Placeholder 2"/>
          <p:cNvSpPr>
            <a:spLocks noGrp="1"/>
          </p:cNvSpPr>
          <p:nvPr>
            <p:ph idx="1"/>
          </p:nvPr>
        </p:nvSpPr>
        <p:spPr>
          <a:xfrm>
            <a:off x="677334" y="2160589"/>
            <a:ext cx="8606366" cy="4215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7"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dirty="0"/>
          </a:p>
        </p:txBody>
      </p:sp>
    </p:spTree>
    <p:extLst>
      <p:ext uri="{BB962C8B-B14F-4D97-AF65-F5344CB8AC3E}">
        <p14:creationId xmlns:p14="http://schemas.microsoft.com/office/powerpoint/2010/main" val="426390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Column No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page title</a:t>
            </a:r>
          </a:p>
        </p:txBody>
      </p:sp>
      <p:sp>
        <p:nvSpPr>
          <p:cNvPr id="3" name="Content Placeholder 2"/>
          <p:cNvSpPr>
            <a:spLocks noGrp="1"/>
          </p:cNvSpPr>
          <p:nvPr>
            <p:ph sz="half" idx="1"/>
          </p:nvPr>
        </p:nvSpPr>
        <p:spPr>
          <a:xfrm>
            <a:off x="677334" y="2160588"/>
            <a:ext cx="4184035" cy="4276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4276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8"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223046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wo-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p>
        </p:txBody>
      </p:sp>
      <p:sp>
        <p:nvSpPr>
          <p:cNvPr id="3" name="Text Placeholder 2"/>
          <p:cNvSpPr>
            <a:spLocks noGrp="1"/>
          </p:cNvSpPr>
          <p:nvPr>
            <p:ph type="body" idx="1" hasCustomPrompt="1"/>
          </p:nvPr>
        </p:nvSpPr>
        <p:spPr>
          <a:xfrm>
            <a:off x="675745" y="2160983"/>
            <a:ext cx="4185623" cy="576262"/>
          </a:xfrm>
        </p:spPr>
        <p:txBody>
          <a:bodyPr anchor="b">
            <a:noAutofit/>
          </a:bodyPr>
          <a:lstStyle>
            <a:lvl1pPr marL="0" indent="0">
              <a:buNone/>
              <a:defRPr sz="32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section header</a:t>
            </a:r>
          </a:p>
        </p:txBody>
      </p:sp>
      <p:sp>
        <p:nvSpPr>
          <p:cNvPr id="4" name="Content Placeholder 3"/>
          <p:cNvSpPr>
            <a:spLocks noGrp="1"/>
          </p:cNvSpPr>
          <p:nvPr>
            <p:ph sz="half" idx="2" hasCustomPrompt="1"/>
          </p:nvPr>
        </p:nvSpPr>
        <p:spPr>
          <a:xfrm>
            <a:off x="675745" y="2737245"/>
            <a:ext cx="4185623" cy="3699535"/>
          </a:xfrm>
        </p:spPr>
        <p:txBody>
          <a:bodyPr>
            <a:normAutofit/>
          </a:bodyPr>
          <a:lstStyle>
            <a:lvl1pPr>
              <a:defRPr sz="2800"/>
            </a:lvl1pPr>
            <a:lvl2pPr>
              <a:defRPr sz="24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5088383" y="2160983"/>
            <a:ext cx="4185618" cy="576262"/>
          </a:xfrm>
        </p:spPr>
        <p:txBody>
          <a:bodyPr anchor="b">
            <a:noAutofit/>
          </a:bodyPr>
          <a:lstStyle>
            <a:lvl1pPr marL="0" indent="0">
              <a:buNone/>
              <a:defRPr lang="en-US" sz="3200" b="1" kern="1200" baseline="0" dirty="0" smtClean="0">
                <a:solidFill>
                  <a:srgbClr val="00B0F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section header</a:t>
            </a:r>
          </a:p>
        </p:txBody>
      </p:sp>
      <p:sp>
        <p:nvSpPr>
          <p:cNvPr id="6" name="Content Placeholder 5"/>
          <p:cNvSpPr>
            <a:spLocks noGrp="1"/>
          </p:cNvSpPr>
          <p:nvPr>
            <p:ph sz="quarter" idx="4" hasCustomPrompt="1"/>
          </p:nvPr>
        </p:nvSpPr>
        <p:spPr>
          <a:xfrm>
            <a:off x="5088384" y="2737245"/>
            <a:ext cx="4185617" cy="3699535"/>
          </a:xfrm>
        </p:spPr>
        <p:txBody>
          <a:bodyPr>
            <a:normAutofit/>
          </a:bodyPr>
          <a:lstStyle>
            <a:lvl1pPr>
              <a:defRPr sz="2800"/>
            </a:lvl1pPr>
            <a:lvl2pPr>
              <a:defRPr sz="24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10" name="Slide Number Placeholder 3"/>
          <p:cNvSpPr>
            <a:spLocks noGrp="1"/>
          </p:cNvSpPr>
          <p:nvPr>
            <p:ph type="sldNum" sz="quarter" idx="10"/>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230257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Acc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2700867"/>
            <a:ext cx="8596668" cy="1826581"/>
          </a:xfrm>
        </p:spPr>
        <p:txBody>
          <a:bodyPr anchor="b">
            <a:normAutofit/>
          </a:bodyPr>
          <a:lstStyle>
            <a:lvl1pPr algn="l">
              <a:defRPr sz="4400" b="0" cap="none">
                <a:solidFill>
                  <a:schemeClr val="tx1"/>
                </a:solidFill>
              </a:defRPr>
            </a:lvl1pPr>
          </a:lstStyle>
          <a:p>
            <a:r>
              <a:rPr lang="en-US" dirty="0"/>
              <a:t>Click to edit section title</a:t>
            </a:r>
          </a:p>
        </p:txBody>
      </p:sp>
      <p:sp>
        <p:nvSpPr>
          <p:cNvPr id="3" name="Text Placeholder 2"/>
          <p:cNvSpPr>
            <a:spLocks noGrp="1"/>
          </p:cNvSpPr>
          <p:nvPr>
            <p:ph type="body" idx="1" hasCustomPrompt="1"/>
          </p:nvPr>
        </p:nvSpPr>
        <p:spPr>
          <a:xfrm>
            <a:off x="677335" y="4527448"/>
            <a:ext cx="8596668" cy="860400"/>
          </a:xfrm>
        </p:spPr>
        <p:txBody>
          <a:bodyPr anchor="t">
            <a:normAutofit/>
          </a:bodyPr>
          <a:lstStyle>
            <a:lvl1pPr marL="0" indent="0" algn="l">
              <a:buNone/>
              <a:defRPr sz="28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subtitle or section speaker</a:t>
            </a:r>
          </a:p>
        </p:txBody>
      </p:sp>
    </p:spTree>
    <p:extLst>
      <p:ext uri="{BB962C8B-B14F-4D97-AF65-F5344CB8AC3E}">
        <p14:creationId xmlns:p14="http://schemas.microsoft.com/office/powerpoint/2010/main" val="390980038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4800600"/>
            <a:ext cx="8596667" cy="566738"/>
          </a:xfrm>
        </p:spPr>
        <p:txBody>
          <a:bodyPr anchor="b">
            <a:noAutofit/>
          </a:bodyPr>
          <a:lstStyle>
            <a:lvl1pPr algn="l">
              <a:defRPr sz="3200" b="0" baseline="0"/>
            </a:lvl1pPr>
          </a:lstStyle>
          <a:p>
            <a:r>
              <a:rPr lang="en-US" dirty="0"/>
              <a:t>Click to edit text</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hasCustomPrompt="1"/>
          </p:nvPr>
        </p:nvSpPr>
        <p:spPr>
          <a:xfrm>
            <a:off x="677334" y="5367338"/>
            <a:ext cx="8596667" cy="909894"/>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sub-text for this section</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8"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211579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Fea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1334" y="609600"/>
            <a:ext cx="8094134" cy="3022600"/>
          </a:xfrm>
        </p:spPr>
        <p:txBody>
          <a:bodyPr anchor="ctr">
            <a:normAutofit/>
          </a:bodyPr>
          <a:lstStyle>
            <a:lvl1pPr algn="l">
              <a:defRPr sz="4400" b="0" cap="none" baseline="0"/>
            </a:lvl1pPr>
          </a:lstStyle>
          <a:p>
            <a:r>
              <a:rPr lang="en-US" dirty="0"/>
              <a:t>Click to add quoted text</a:t>
            </a:r>
          </a:p>
        </p:txBody>
      </p:sp>
      <p:sp>
        <p:nvSpPr>
          <p:cNvPr id="23" name="Text Placeholder 9"/>
          <p:cNvSpPr>
            <a:spLocks noGrp="1"/>
          </p:cNvSpPr>
          <p:nvPr>
            <p:ph type="body" sz="quarter" idx="13" hasCustomPrompt="1"/>
          </p:nvPr>
        </p:nvSpPr>
        <p:spPr>
          <a:xfrm>
            <a:off x="1366139" y="3632200"/>
            <a:ext cx="7224524" cy="381000"/>
          </a:xfrm>
        </p:spPr>
        <p:txBody>
          <a:bodyPr anchor="ctr">
            <a:noAutofit/>
          </a:bodyPr>
          <a:lstStyle>
            <a:lvl1pPr marL="0" indent="0">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subtitle or quoted person(s)</a:t>
            </a:r>
          </a:p>
        </p:txBody>
      </p:sp>
      <p:sp>
        <p:nvSpPr>
          <p:cNvPr id="3" name="Text Placeholder 2"/>
          <p:cNvSpPr>
            <a:spLocks noGrp="1"/>
          </p:cNvSpPr>
          <p:nvPr>
            <p:ph type="body" idx="1" hasCustomPrompt="1"/>
          </p:nvPr>
        </p:nvSpPr>
        <p:spPr>
          <a:xfrm>
            <a:off x="677335" y="4470399"/>
            <a:ext cx="8596668" cy="1880973"/>
          </a:xfrm>
        </p:spPr>
        <p:txBody>
          <a:bodyPr anchor="ctr">
            <a:normAutofit/>
          </a:bodyPr>
          <a:lstStyle>
            <a:lvl1pPr marL="0" indent="0" algn="l">
              <a:buNone/>
              <a:defRPr sz="2800" baseline="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lumMod val="75000"/>
                    <a:lumOff val="25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lumMod val="75000"/>
                    <a:lumOff val="25000"/>
                  </a:schemeClr>
                </a:solidFill>
                <a:effectLst/>
                <a:latin typeface="Arial"/>
              </a:rPr>
              <a:t>”</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13"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22695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Sub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609600"/>
            <a:ext cx="8596668" cy="3403600"/>
          </a:xfrm>
        </p:spPr>
        <p:txBody>
          <a:bodyPr anchor="ctr">
            <a:normAutofit/>
          </a:bodyPr>
          <a:lstStyle>
            <a:lvl1pPr algn="l">
              <a:defRPr sz="4400" b="0" cap="none"/>
            </a:lvl1pPr>
          </a:lstStyle>
          <a:p>
            <a:r>
              <a:rPr lang="en-US" dirty="0"/>
              <a:t>Click to edit page title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7656" b="18666"/>
          <a:stretch/>
        </p:blipFill>
        <p:spPr>
          <a:xfrm>
            <a:off x="9838265" y="-12700"/>
            <a:ext cx="2353735" cy="6870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810" y="6515099"/>
            <a:ext cx="2067443" cy="174267"/>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sp>
        <p:nvSpPr>
          <p:cNvPr id="11" name="Text Placeholder 2"/>
          <p:cNvSpPr>
            <a:spLocks noGrp="1"/>
          </p:cNvSpPr>
          <p:nvPr>
            <p:ph type="body" idx="1" hasCustomPrompt="1"/>
          </p:nvPr>
        </p:nvSpPr>
        <p:spPr>
          <a:xfrm>
            <a:off x="677335" y="4470399"/>
            <a:ext cx="8596668" cy="1880973"/>
          </a:xfrm>
        </p:spPr>
        <p:txBody>
          <a:bodyPr anchor="ctr">
            <a:normAutofit/>
          </a:bodyPr>
          <a:lstStyle>
            <a:lvl1pPr marL="0" indent="0" algn="l">
              <a:buNone/>
              <a:defRPr sz="2800" baseline="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7"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7436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List Editable">
    <p:spTree>
      <p:nvGrpSpPr>
        <p:cNvPr id="1" name=""/>
        <p:cNvGrpSpPr/>
        <p:nvPr/>
      </p:nvGrpSpPr>
      <p:grpSpPr>
        <a:xfrm>
          <a:off x="0" y="0"/>
          <a:ext cx="0" cy="0"/>
          <a:chOff x="0" y="0"/>
          <a:chExt cx="0" cy="0"/>
        </a:xfrm>
      </p:grpSpPr>
      <p:sp>
        <p:nvSpPr>
          <p:cNvPr id="23" name="Text Placeholder 9"/>
          <p:cNvSpPr>
            <a:spLocks noGrp="1"/>
          </p:cNvSpPr>
          <p:nvPr>
            <p:ph type="body" sz="quarter" idx="13" hasCustomPrompt="1"/>
          </p:nvPr>
        </p:nvSpPr>
        <p:spPr>
          <a:xfrm>
            <a:off x="6833436" y="4740277"/>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 name="Text Placeholder 2"/>
          <p:cNvSpPr>
            <a:spLocks noGrp="1"/>
          </p:cNvSpPr>
          <p:nvPr>
            <p:ph type="body" idx="1" hasCustomPrompt="1"/>
          </p:nvPr>
        </p:nvSpPr>
        <p:spPr>
          <a:xfrm>
            <a:off x="6833438" y="5254525"/>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8" name="Picture Placeholder 7"/>
          <p:cNvSpPr>
            <a:spLocks noGrp="1" noChangeAspect="1"/>
          </p:cNvSpPr>
          <p:nvPr>
            <p:ph type="pic" sz="quarter" idx="14"/>
          </p:nvPr>
        </p:nvSpPr>
        <p:spPr>
          <a:xfrm>
            <a:off x="5725290" y="4740277"/>
            <a:ext cx="1005483" cy="1256854"/>
          </a:xfrm>
        </p:spPr>
        <p:txBody>
          <a:bodyPr>
            <a:noAutofit/>
          </a:bodyPr>
          <a:lstStyle>
            <a:lvl1pPr marL="0" indent="0">
              <a:buNone/>
              <a:defRPr sz="1800"/>
            </a:lvl1pPr>
          </a:lstStyle>
          <a:p>
            <a:r>
              <a:rPr lang="en-US"/>
              <a:t>Click icon to add picture</a:t>
            </a:r>
            <a:endParaRPr lang="en-US" dirty="0"/>
          </a:p>
        </p:txBody>
      </p:sp>
      <p:sp>
        <p:nvSpPr>
          <p:cNvPr id="31" name="Text Placeholder 9"/>
          <p:cNvSpPr>
            <a:spLocks noGrp="1"/>
          </p:cNvSpPr>
          <p:nvPr>
            <p:ph type="body" sz="quarter" idx="15" hasCustomPrompt="1"/>
          </p:nvPr>
        </p:nvSpPr>
        <p:spPr>
          <a:xfrm>
            <a:off x="1785480" y="3223310"/>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2" name="Text Placeholder 2"/>
          <p:cNvSpPr>
            <a:spLocks noGrp="1"/>
          </p:cNvSpPr>
          <p:nvPr>
            <p:ph type="body" idx="16" hasCustomPrompt="1"/>
          </p:nvPr>
        </p:nvSpPr>
        <p:spPr>
          <a:xfrm>
            <a:off x="1785482" y="3737558"/>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33" name="Picture Placeholder 7"/>
          <p:cNvSpPr>
            <a:spLocks noGrp="1" noChangeAspect="1"/>
          </p:cNvSpPr>
          <p:nvPr>
            <p:ph type="pic" sz="quarter" idx="17"/>
          </p:nvPr>
        </p:nvSpPr>
        <p:spPr>
          <a:xfrm>
            <a:off x="677334" y="3223310"/>
            <a:ext cx="1005483" cy="1256854"/>
          </a:xfrm>
        </p:spPr>
        <p:txBody>
          <a:bodyPr>
            <a:noAutofit/>
          </a:bodyPr>
          <a:lstStyle>
            <a:lvl1pPr marL="0" indent="0">
              <a:buNone/>
              <a:defRPr sz="1800"/>
            </a:lvl1pPr>
          </a:lstStyle>
          <a:p>
            <a:r>
              <a:rPr lang="en-US"/>
              <a:t>Click icon to add picture</a:t>
            </a:r>
            <a:endParaRPr lang="en-US" dirty="0"/>
          </a:p>
        </p:txBody>
      </p:sp>
      <p:sp>
        <p:nvSpPr>
          <p:cNvPr id="37" name="Text Placeholder 9"/>
          <p:cNvSpPr>
            <a:spLocks noGrp="1"/>
          </p:cNvSpPr>
          <p:nvPr>
            <p:ph type="body" sz="quarter" idx="21" hasCustomPrompt="1"/>
          </p:nvPr>
        </p:nvSpPr>
        <p:spPr>
          <a:xfrm>
            <a:off x="6833437" y="3223310"/>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38" name="Text Placeholder 2"/>
          <p:cNvSpPr>
            <a:spLocks noGrp="1"/>
          </p:cNvSpPr>
          <p:nvPr>
            <p:ph type="body" idx="22" hasCustomPrompt="1"/>
          </p:nvPr>
        </p:nvSpPr>
        <p:spPr>
          <a:xfrm>
            <a:off x="6833439" y="3737558"/>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39" name="Picture Placeholder 7"/>
          <p:cNvSpPr>
            <a:spLocks noGrp="1" noChangeAspect="1"/>
          </p:cNvSpPr>
          <p:nvPr>
            <p:ph type="pic" sz="quarter" idx="23"/>
          </p:nvPr>
        </p:nvSpPr>
        <p:spPr>
          <a:xfrm>
            <a:off x="5725291" y="3223310"/>
            <a:ext cx="1005483" cy="1256854"/>
          </a:xfrm>
        </p:spPr>
        <p:txBody>
          <a:bodyPr>
            <a:noAutofit/>
          </a:bodyPr>
          <a:lstStyle>
            <a:lvl1pPr marL="0" indent="0">
              <a:buNone/>
              <a:defRPr sz="1800"/>
            </a:lvl1pPr>
          </a:lstStyle>
          <a:p>
            <a:r>
              <a:rPr lang="en-US"/>
              <a:t>Click icon to add picture</a:t>
            </a:r>
            <a:endParaRPr lang="en-US" dirty="0"/>
          </a:p>
        </p:txBody>
      </p:sp>
      <p:sp>
        <p:nvSpPr>
          <p:cNvPr id="42" name="TextBox 41"/>
          <p:cNvSpPr txBox="1"/>
          <p:nvPr userDrawn="1"/>
        </p:nvSpPr>
        <p:spPr>
          <a:xfrm>
            <a:off x="593444" y="953836"/>
            <a:ext cx="7074094" cy="276999"/>
          </a:xfrm>
          <a:prstGeom prst="rect">
            <a:avLst/>
          </a:prstGeom>
          <a:noFill/>
        </p:spPr>
        <p:txBody>
          <a:bodyPr wrap="square" rtlCol="0">
            <a:spAutoFit/>
          </a:bodyPr>
          <a:lstStyle/>
          <a:p>
            <a:pPr algn="l"/>
            <a:r>
              <a:rPr lang="en-US" sz="1200" b="0" i="0" u="none" strike="noStrike" kern="1200" baseline="0" dirty="0">
                <a:solidFill>
                  <a:schemeClr val="tx1"/>
                </a:solidFill>
                <a:latin typeface="+mn-lt"/>
                <a:ea typeface="+mn-ea"/>
                <a:cs typeface="+mn-cs"/>
              </a:rPr>
              <a:t>MILWAUKEE | MADISON | GREEN BAY | APPLETON | EAU CLAIRE | WASHINGTON, D.C. </a:t>
            </a:r>
            <a:endParaRPr lang="en-US" sz="1200" b="0" dirty="0"/>
          </a:p>
        </p:txBody>
      </p:sp>
      <p:sp>
        <p:nvSpPr>
          <p:cNvPr id="20" name="Text Placeholder 9"/>
          <p:cNvSpPr>
            <a:spLocks noGrp="1"/>
          </p:cNvSpPr>
          <p:nvPr>
            <p:ph type="body" sz="quarter" idx="24" hasCustomPrompt="1"/>
          </p:nvPr>
        </p:nvSpPr>
        <p:spPr>
          <a:xfrm>
            <a:off x="1785480" y="4740277"/>
            <a:ext cx="3686852" cy="514248"/>
          </a:xfrm>
        </p:spPr>
        <p:txBody>
          <a:bodyPr anchor="b">
            <a:noAutofit/>
          </a:bodyPr>
          <a:lstStyle>
            <a:lvl1pPr marL="0" indent="0">
              <a:buFontTx/>
              <a:buNone/>
              <a:defRPr sz="2400" b="1"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Attorney Name</a:t>
            </a:r>
          </a:p>
        </p:txBody>
      </p:sp>
      <p:sp>
        <p:nvSpPr>
          <p:cNvPr id="21" name="Text Placeholder 2"/>
          <p:cNvSpPr>
            <a:spLocks noGrp="1"/>
          </p:cNvSpPr>
          <p:nvPr>
            <p:ph type="body" idx="25" hasCustomPrompt="1"/>
          </p:nvPr>
        </p:nvSpPr>
        <p:spPr>
          <a:xfrm>
            <a:off x="1785482" y="5254525"/>
            <a:ext cx="3686849" cy="742606"/>
          </a:xfrm>
        </p:spPr>
        <p:txBody>
          <a:bodyPr anchor="t">
            <a:normAutofit/>
          </a:bodyPr>
          <a:lstStyle>
            <a:lvl1pPr marL="0" indent="0" algn="l">
              <a:spcBef>
                <a:spcPts val="0"/>
              </a:spcBef>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555.555.5555</a:t>
            </a:r>
            <a:br>
              <a:rPr lang="en-US" dirty="0"/>
            </a:br>
            <a:r>
              <a:rPr lang="en-US" dirty="0"/>
              <a:t>email@gklaw.com</a:t>
            </a:r>
          </a:p>
        </p:txBody>
      </p:sp>
      <p:sp>
        <p:nvSpPr>
          <p:cNvPr id="22" name="Picture Placeholder 7"/>
          <p:cNvSpPr>
            <a:spLocks noGrp="1" noChangeAspect="1"/>
          </p:cNvSpPr>
          <p:nvPr>
            <p:ph type="pic" sz="quarter" idx="26"/>
          </p:nvPr>
        </p:nvSpPr>
        <p:spPr>
          <a:xfrm>
            <a:off x="677334" y="4740277"/>
            <a:ext cx="1005483" cy="1256854"/>
          </a:xfrm>
        </p:spPr>
        <p:txBody>
          <a:bodyPr>
            <a:noAutofit/>
          </a:bodyPr>
          <a:lstStyle>
            <a:lvl1pPr marL="0" indent="0">
              <a:buNone/>
              <a:defRPr sz="1800"/>
            </a:lvl1pPr>
          </a:lstStyle>
          <a:p>
            <a:r>
              <a:rPr lang="en-US"/>
              <a:t>Click icon to add picture</a:t>
            </a:r>
            <a:endParaRPr lang="en-US" dirty="0"/>
          </a:p>
        </p:txBody>
      </p:sp>
      <p:sp>
        <p:nvSpPr>
          <p:cNvPr id="2" name="TextBox 1"/>
          <p:cNvSpPr txBox="1"/>
          <p:nvPr userDrawn="1"/>
        </p:nvSpPr>
        <p:spPr>
          <a:xfrm>
            <a:off x="575734" y="6234768"/>
            <a:ext cx="100414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cap="none" normalizeH="0" baseline="0" dirty="0">
                <a:ln>
                  <a:noFill/>
                </a:ln>
                <a:solidFill>
                  <a:srgbClr val="002D62"/>
                </a:solidFill>
                <a:effectLst/>
                <a:latin typeface="Arial" pitchFamily="34" charset="0"/>
                <a:cs typeface="Arial" pitchFamily="34" charset="0"/>
              </a:rPr>
              <a:t>This presentation is intended to provide information on legal issues and should not be construed as legal advice. In addition, attendance at a Godfrey &amp; Kahn, S.C. presentation does not create an attorney-client relationship. Please consult the speaker if you have any questions concerning the information discussed during this presentation.</a:t>
            </a:r>
            <a:endParaRPr kumimoji="0" lang="en-US" sz="1000" b="0" i="1" u="none" strike="noStrike" cap="none" normalizeH="0" baseline="0" dirty="0">
              <a:ln>
                <a:noFill/>
              </a:ln>
              <a:solidFill>
                <a:schemeClr val="tx1"/>
              </a:solidFill>
              <a:effectLst/>
              <a:latin typeface="Arial" pitchFamily="34" charset="0"/>
              <a:cs typeface="Arial" pitchFamily="34" charset="0"/>
            </a:endParaRPr>
          </a:p>
        </p:txBody>
      </p:sp>
      <p:pic>
        <p:nvPicPr>
          <p:cNvPr id="46" name="Picture 45"/>
          <p:cNvPicPr>
            <a:picLocks noChangeAspect="1"/>
          </p:cNvPicPr>
          <p:nvPr userDrawn="1"/>
        </p:nvPicPr>
        <p:blipFill rotWithShape="1">
          <a:blip r:embed="rId2">
            <a:extLst>
              <a:ext uri="{28A0092B-C50C-407E-A947-70E740481C1C}">
                <a14:useLocalDpi xmlns:a14="http://schemas.microsoft.com/office/drawing/2010/main" val="0"/>
              </a:ext>
            </a:extLst>
          </a:blip>
          <a:srcRect l="43885" t="17656" b="18666"/>
          <a:stretch/>
        </p:blipFill>
        <p:spPr>
          <a:xfrm>
            <a:off x="10871200" y="-12700"/>
            <a:ext cx="1320800" cy="6870700"/>
          </a:xfrm>
          <a:prstGeom prst="rect">
            <a:avLst/>
          </a:prstGeom>
        </p:spPr>
      </p:pic>
      <p:pic>
        <p:nvPicPr>
          <p:cNvPr id="48" name="Picture 47"/>
          <p:cNvPicPr>
            <a:picLocks noChangeAspect="1"/>
          </p:cNvPicPr>
          <p:nvPr userDrawn="1"/>
        </p:nvPicPr>
        <p:blipFill rotWithShape="1">
          <a:blip r:embed="rId2">
            <a:extLst>
              <a:ext uri="{28A0092B-C50C-407E-A947-70E740481C1C}">
                <a14:useLocalDpi xmlns:a14="http://schemas.microsoft.com/office/drawing/2010/main" val="0"/>
              </a:ext>
            </a:extLst>
          </a:blip>
          <a:srcRect l="42241" t="46141" r="46310" b="18431"/>
          <a:stretch/>
        </p:blipFill>
        <p:spPr>
          <a:xfrm>
            <a:off x="-17546" y="0"/>
            <a:ext cx="246145" cy="38227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334" y="595618"/>
            <a:ext cx="3348566" cy="283597"/>
          </a:xfrm>
          <a:prstGeom prst="rect">
            <a:avLst/>
          </a:prstGeom>
        </p:spPr>
      </p:pic>
      <p:sp>
        <p:nvSpPr>
          <p:cNvPr id="24" name="Title 1"/>
          <p:cNvSpPr>
            <a:spLocks noGrp="1"/>
          </p:cNvSpPr>
          <p:nvPr>
            <p:ph type="title" hasCustomPrompt="1"/>
          </p:nvPr>
        </p:nvSpPr>
        <p:spPr>
          <a:xfrm>
            <a:off x="677334" y="1952144"/>
            <a:ext cx="9842952" cy="820113"/>
          </a:xfrm>
        </p:spPr>
        <p:txBody>
          <a:bodyPr>
            <a:normAutofit/>
          </a:bodyPr>
          <a:lstStyle>
            <a:lvl1pPr algn="ctr">
              <a:defRPr sz="4400" b="1" baseline="0"/>
            </a:lvl1pPr>
          </a:lstStyle>
          <a:p>
            <a:r>
              <a:rPr lang="en-US" dirty="0"/>
              <a:t>Edit title (thank you, etc.)</a:t>
            </a:r>
          </a:p>
        </p:txBody>
      </p:sp>
    </p:spTree>
    <p:extLst>
      <p:ext uri="{BB962C8B-B14F-4D97-AF65-F5344CB8AC3E}">
        <p14:creationId xmlns:p14="http://schemas.microsoft.com/office/powerpoint/2010/main" val="61918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7" cy="13208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7" cy="42154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530801" y="64237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85C0-B9AB-439E-A54C-B6D741946A5B}" type="slidenum">
              <a:rPr lang="en-US" smtClean="0"/>
              <a:t>‹#›</a:t>
            </a:fld>
            <a:endParaRPr lang="en-US"/>
          </a:p>
        </p:txBody>
      </p:sp>
    </p:spTree>
    <p:extLst>
      <p:ext uri="{BB962C8B-B14F-4D97-AF65-F5344CB8AC3E}">
        <p14:creationId xmlns:p14="http://schemas.microsoft.com/office/powerpoint/2010/main" val="797035684"/>
      </p:ext>
    </p:extLst>
  </p:cSld>
  <p:clrMap bg1="lt1" tx1="dk1" bg2="lt2" tx2="dk2" accent1="accent1" accent2="accent2" accent3="accent3" accent4="accent4" accent5="accent5" accent6="accent6" hlink="hlink" folHlink="folHlink"/>
  <p:sldLayoutIdLst>
    <p:sldLayoutId id="2147483687" r:id="rId1"/>
    <p:sldLayoutId id="2147483670" r:id="rId2"/>
    <p:sldLayoutId id="2147483672" r:id="rId3"/>
    <p:sldLayoutId id="2147483673" r:id="rId4"/>
    <p:sldLayoutId id="2147483689" r:id="rId5"/>
    <p:sldLayoutId id="2147483677" r:id="rId6"/>
    <p:sldLayoutId id="2147483679" r:id="rId7"/>
    <p:sldLayoutId id="2147483678" r:id="rId8"/>
    <p:sldLayoutId id="2147483688" r:id="rId9"/>
    <p:sldLayoutId id="2147483684" r:id="rId10"/>
  </p:sldLayoutIdLst>
  <p:hf sldNum="0" hdr="0" ftr="0" dt="0"/>
  <p:txStyles>
    <p:titleStyle>
      <a:lvl1pPr algn="l"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200" kern="1200" baseline="0">
          <a:solidFill>
            <a:schemeClr val="bg2">
              <a:lumMod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pitchFamily="18" charset="2"/>
        <a:buChar char=""/>
        <a:defRPr sz="2800" kern="1200" baseline="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400" kern="1200" baseline="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2000" kern="1200" baseline="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baseline="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3.jp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Legal Update</a:t>
            </a:r>
            <a:br>
              <a:rPr lang="en-US" dirty="0"/>
            </a:br>
            <a:r>
              <a:rPr lang="en-US" dirty="0"/>
              <a:t>Labor &amp; Employment</a:t>
            </a:r>
          </a:p>
        </p:txBody>
      </p:sp>
      <p:sp>
        <p:nvSpPr>
          <p:cNvPr id="3" name="Subtitle 2"/>
          <p:cNvSpPr>
            <a:spLocks noGrp="1"/>
          </p:cNvSpPr>
          <p:nvPr>
            <p:ph type="subTitle" idx="1"/>
          </p:nvPr>
        </p:nvSpPr>
        <p:spPr/>
        <p:txBody>
          <a:bodyPr/>
          <a:lstStyle/>
          <a:p>
            <a:r>
              <a:rPr lang="en-US" dirty="0"/>
              <a:t>Annie L. Eiden</a:t>
            </a:r>
          </a:p>
        </p:txBody>
      </p:sp>
      <p:pic>
        <p:nvPicPr>
          <p:cNvPr id="1026" name="Picture 2">
            <a:extLst>
              <a:ext uri="{FF2B5EF4-FFF2-40B4-BE49-F238E27FC236}">
                <a16:creationId xmlns:a16="http://schemas.microsoft.com/office/drawing/2014/main" id="{C9F9DDA8-E6AD-4D93-AB39-B783C38EF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342" y="152520"/>
            <a:ext cx="2676110" cy="177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24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Alternatives</a:t>
            </a:r>
          </a:p>
        </p:txBody>
      </p:sp>
      <p:sp>
        <p:nvSpPr>
          <p:cNvPr id="3" name="Content Placeholder 2"/>
          <p:cNvSpPr>
            <a:spLocks noGrp="1"/>
          </p:cNvSpPr>
          <p:nvPr>
            <p:ph idx="1"/>
          </p:nvPr>
        </p:nvSpPr>
        <p:spPr/>
        <p:txBody>
          <a:bodyPr>
            <a:normAutofit fontScale="92500" lnSpcReduction="10000"/>
          </a:bodyPr>
          <a:lstStyle/>
          <a:p>
            <a:r>
              <a:rPr lang="en-US" b="0" i="0" dirty="0">
                <a:solidFill>
                  <a:srgbClr val="363636"/>
                </a:solidFill>
                <a:effectLst/>
                <a:latin typeface="Arial" panose="020B0604020202020204" pitchFamily="34" charset="0"/>
              </a:rPr>
              <a:t>Potential alternatives include:</a:t>
            </a:r>
          </a:p>
          <a:p>
            <a:pPr lvl="1"/>
            <a:r>
              <a:rPr lang="en-US" dirty="0"/>
              <a:t>A rebuttable presumption of unlawfulness of non-compete agreements, rather than a categorical ban</a:t>
            </a:r>
          </a:p>
          <a:p>
            <a:pPr lvl="1"/>
            <a:r>
              <a:rPr lang="en-US" dirty="0"/>
              <a:t>Establishing different rules for different categories of employees</a:t>
            </a:r>
          </a:p>
          <a:p>
            <a:pPr lvl="2"/>
            <a:r>
              <a:rPr lang="en-US" dirty="0"/>
              <a:t>Salary thresholds</a:t>
            </a:r>
          </a:p>
          <a:p>
            <a:pPr lvl="2"/>
            <a:r>
              <a:rPr lang="en-US" dirty="0"/>
              <a:t>Job functions</a:t>
            </a:r>
          </a:p>
          <a:p>
            <a:pPr lvl="2"/>
            <a:r>
              <a:rPr lang="en-US" dirty="0"/>
              <a:t>Exempt/non-exempt status</a:t>
            </a:r>
          </a:p>
          <a:p>
            <a:pPr lvl="1"/>
            <a:r>
              <a:rPr lang="en-US" dirty="0"/>
              <a:t>Combinations of the foregoing</a:t>
            </a:r>
          </a:p>
        </p:txBody>
      </p:sp>
    </p:spTree>
    <p:extLst>
      <p:ext uri="{BB962C8B-B14F-4D97-AF65-F5344CB8AC3E}">
        <p14:creationId xmlns:p14="http://schemas.microsoft.com/office/powerpoint/2010/main" val="295702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p:txBody>
          <a:bodyPr/>
          <a:lstStyle/>
          <a:p>
            <a:r>
              <a:rPr lang="en-US" dirty="0"/>
              <a:t>Stay tuned – no need for immediate action to comply with the rule</a:t>
            </a:r>
          </a:p>
          <a:p>
            <a:r>
              <a:rPr lang="en-US" dirty="0"/>
              <a:t>Good time to evaluate covenant strategy</a:t>
            </a:r>
          </a:p>
          <a:p>
            <a:r>
              <a:rPr lang="en-US" dirty="0"/>
              <a:t>Ensure compliance with state laws</a:t>
            </a:r>
          </a:p>
        </p:txBody>
      </p:sp>
    </p:spTree>
    <p:extLst>
      <p:ext uri="{BB962C8B-B14F-4D97-AF65-F5344CB8AC3E}">
        <p14:creationId xmlns:p14="http://schemas.microsoft.com/office/powerpoint/2010/main" val="408161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065A-7D3C-45A3-B8E6-5031476484B2}"/>
              </a:ext>
            </a:extLst>
          </p:cNvPr>
          <p:cNvSpPr>
            <a:spLocks noGrp="1"/>
          </p:cNvSpPr>
          <p:nvPr>
            <p:ph type="title"/>
          </p:nvPr>
        </p:nvSpPr>
        <p:spPr>
          <a:xfrm>
            <a:off x="677334" y="609600"/>
            <a:ext cx="8596667" cy="1122947"/>
          </a:xfrm>
        </p:spPr>
        <p:txBody>
          <a:bodyPr>
            <a:noAutofit/>
          </a:bodyPr>
          <a:lstStyle/>
          <a:p>
            <a:r>
              <a:rPr lang="en-US" dirty="0"/>
              <a:t>State Movement Against</a:t>
            </a:r>
            <a:br>
              <a:rPr lang="en-US" dirty="0"/>
            </a:br>
            <a:r>
              <a:rPr lang="en-US" dirty="0"/>
              <a:t>Non-Competes</a:t>
            </a:r>
          </a:p>
        </p:txBody>
      </p:sp>
      <p:sp>
        <p:nvSpPr>
          <p:cNvPr id="3" name="Content Placeholder 2">
            <a:extLst>
              <a:ext uri="{FF2B5EF4-FFF2-40B4-BE49-F238E27FC236}">
                <a16:creationId xmlns:a16="http://schemas.microsoft.com/office/drawing/2014/main" id="{0FF1CCA7-D33C-4888-AD7C-E3FC4EB7152B}"/>
              </a:ext>
            </a:extLst>
          </p:cNvPr>
          <p:cNvSpPr>
            <a:spLocks noGrp="1"/>
          </p:cNvSpPr>
          <p:nvPr>
            <p:ph sz="half" idx="1"/>
          </p:nvPr>
        </p:nvSpPr>
        <p:spPr>
          <a:xfrm>
            <a:off x="677334" y="1930400"/>
            <a:ext cx="8045426" cy="4506379"/>
          </a:xfrm>
        </p:spPr>
        <p:txBody>
          <a:bodyPr>
            <a:noAutofit/>
          </a:bodyPr>
          <a:lstStyle/>
          <a:p>
            <a:r>
              <a:rPr lang="en-US" sz="2400" dirty="0"/>
              <a:t>Illinois (1/1/22)</a:t>
            </a:r>
          </a:p>
          <a:p>
            <a:pPr lvl="1">
              <a:spcBef>
                <a:spcPts val="600"/>
              </a:spcBef>
            </a:pPr>
            <a:r>
              <a:rPr lang="en-US" sz="2000" dirty="0"/>
              <a:t>Salary thresholds for non-compete and non-solicitation covenants </a:t>
            </a:r>
          </a:p>
          <a:p>
            <a:pPr lvl="1">
              <a:spcBef>
                <a:spcPts val="600"/>
              </a:spcBef>
            </a:pPr>
            <a:r>
              <a:rPr lang="en-US" sz="2000" dirty="0"/>
              <a:t>14-day consideration period with advisement to consult attorney</a:t>
            </a:r>
          </a:p>
          <a:p>
            <a:pPr lvl="1">
              <a:spcBef>
                <a:spcPts val="600"/>
              </a:spcBef>
            </a:pPr>
            <a:r>
              <a:rPr lang="en-US" sz="2000" dirty="0"/>
              <a:t>Consideration = two years employment or “additional professional or financial benefits”</a:t>
            </a:r>
          </a:p>
          <a:p>
            <a:pPr lvl="1">
              <a:spcBef>
                <a:spcPts val="600"/>
              </a:spcBef>
            </a:pPr>
            <a:r>
              <a:rPr lang="en-US" sz="2000" dirty="0"/>
              <a:t>Pay employee’s attorneys’ fees if unsuccessful in enforcement</a:t>
            </a:r>
          </a:p>
          <a:p>
            <a:pPr>
              <a:spcBef>
                <a:spcPts val="600"/>
              </a:spcBef>
            </a:pPr>
            <a:r>
              <a:rPr lang="en-US" sz="2400" dirty="0"/>
              <a:t>Oregon (1/1/22)</a:t>
            </a:r>
          </a:p>
          <a:p>
            <a:pPr lvl="1">
              <a:spcBef>
                <a:spcPts val="600"/>
              </a:spcBef>
            </a:pPr>
            <a:r>
              <a:rPr lang="en-US" sz="2000" dirty="0"/>
              <a:t>Salary thresholds or buy-out (half annual salary at termination)</a:t>
            </a:r>
          </a:p>
          <a:p>
            <a:pPr lvl="1">
              <a:spcBef>
                <a:spcPts val="600"/>
              </a:spcBef>
            </a:pPr>
            <a:r>
              <a:rPr lang="en-US" sz="2000" dirty="0"/>
              <a:t>14-day consideration period </a:t>
            </a:r>
          </a:p>
        </p:txBody>
      </p:sp>
    </p:spTree>
    <p:extLst>
      <p:ext uri="{BB962C8B-B14F-4D97-AF65-F5344CB8AC3E}">
        <p14:creationId xmlns:p14="http://schemas.microsoft.com/office/powerpoint/2010/main" val="212938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065A-7D3C-45A3-B8E6-5031476484B2}"/>
              </a:ext>
            </a:extLst>
          </p:cNvPr>
          <p:cNvSpPr>
            <a:spLocks noGrp="1"/>
          </p:cNvSpPr>
          <p:nvPr>
            <p:ph type="title"/>
          </p:nvPr>
        </p:nvSpPr>
        <p:spPr/>
        <p:txBody>
          <a:bodyPr>
            <a:noAutofit/>
          </a:bodyPr>
          <a:lstStyle/>
          <a:p>
            <a:r>
              <a:rPr lang="en-US" dirty="0"/>
              <a:t>State Movement Against</a:t>
            </a:r>
            <a:br>
              <a:rPr lang="en-US" dirty="0"/>
            </a:br>
            <a:r>
              <a:rPr lang="en-US" dirty="0"/>
              <a:t>Non-Competes</a:t>
            </a:r>
          </a:p>
        </p:txBody>
      </p:sp>
      <p:sp>
        <p:nvSpPr>
          <p:cNvPr id="3" name="Content Placeholder 2">
            <a:extLst>
              <a:ext uri="{FF2B5EF4-FFF2-40B4-BE49-F238E27FC236}">
                <a16:creationId xmlns:a16="http://schemas.microsoft.com/office/drawing/2014/main" id="{0FF1CCA7-D33C-4888-AD7C-E3FC4EB7152B}"/>
              </a:ext>
            </a:extLst>
          </p:cNvPr>
          <p:cNvSpPr>
            <a:spLocks noGrp="1"/>
          </p:cNvSpPr>
          <p:nvPr>
            <p:ph sz="half" idx="1"/>
          </p:nvPr>
        </p:nvSpPr>
        <p:spPr>
          <a:xfrm>
            <a:off x="677334" y="2160588"/>
            <a:ext cx="8045426" cy="4276191"/>
          </a:xfrm>
        </p:spPr>
        <p:txBody>
          <a:bodyPr>
            <a:noAutofit/>
          </a:bodyPr>
          <a:lstStyle/>
          <a:p>
            <a:pPr>
              <a:spcBef>
                <a:spcPts val="600"/>
              </a:spcBef>
            </a:pPr>
            <a:r>
              <a:rPr lang="en-US" sz="2400" dirty="0"/>
              <a:t>Washington (1/1/22)</a:t>
            </a:r>
          </a:p>
          <a:p>
            <a:pPr lvl="1">
              <a:spcBef>
                <a:spcPts val="600"/>
              </a:spcBef>
            </a:pPr>
            <a:r>
              <a:rPr lang="en-US" sz="2000" dirty="0"/>
              <a:t>$108K for employees; $270K for contractors</a:t>
            </a:r>
          </a:p>
          <a:p>
            <a:pPr>
              <a:spcBef>
                <a:spcPts val="600"/>
              </a:spcBef>
            </a:pPr>
            <a:r>
              <a:rPr lang="en-US" sz="2400" dirty="0"/>
              <a:t>Colorado (3/1/22, 8/10/22)</a:t>
            </a:r>
          </a:p>
          <a:p>
            <a:pPr lvl="1">
              <a:spcBef>
                <a:spcPts val="600"/>
              </a:spcBef>
            </a:pPr>
            <a:r>
              <a:rPr lang="en-US" sz="2000" dirty="0"/>
              <a:t>Bans non-competes unless employee is manager, executive, or their professional staff</a:t>
            </a:r>
          </a:p>
          <a:p>
            <a:pPr lvl="1">
              <a:spcBef>
                <a:spcPts val="600"/>
              </a:spcBef>
            </a:pPr>
            <a:r>
              <a:rPr lang="en-US" sz="2000" dirty="0"/>
              <a:t>Violations are a class 2 misdemeanor</a:t>
            </a:r>
          </a:p>
          <a:p>
            <a:pPr>
              <a:spcBef>
                <a:spcPts val="600"/>
              </a:spcBef>
            </a:pPr>
            <a:r>
              <a:rPr lang="en-US" sz="2400" dirty="0"/>
              <a:t>District of Columbia (10/1/22)</a:t>
            </a:r>
          </a:p>
          <a:p>
            <a:pPr lvl="1">
              <a:spcBef>
                <a:spcPts val="600"/>
              </a:spcBef>
            </a:pPr>
            <a:r>
              <a:rPr lang="en-US" sz="2000" dirty="0"/>
              <a:t>Effectively a total ban</a:t>
            </a:r>
          </a:p>
          <a:p>
            <a:pPr>
              <a:spcBef>
                <a:spcPts val="600"/>
              </a:spcBef>
            </a:pPr>
            <a:r>
              <a:rPr lang="en-US" sz="2400" dirty="0"/>
              <a:t>Other states with proposed restrictions include CT, IA, NJ (garden leave), and WV</a:t>
            </a:r>
          </a:p>
        </p:txBody>
      </p:sp>
    </p:spTree>
    <p:extLst>
      <p:ext uri="{BB962C8B-B14F-4D97-AF65-F5344CB8AC3E}">
        <p14:creationId xmlns:p14="http://schemas.microsoft.com/office/powerpoint/2010/main" val="114669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E292-4E4A-45F6-A44D-B1F8004E6551}"/>
              </a:ext>
            </a:extLst>
          </p:cNvPr>
          <p:cNvSpPr>
            <a:spLocks noGrp="1"/>
          </p:cNvSpPr>
          <p:nvPr>
            <p:ph type="title"/>
          </p:nvPr>
        </p:nvSpPr>
        <p:spPr/>
        <p:txBody>
          <a:bodyPr/>
          <a:lstStyle/>
          <a:p>
            <a:r>
              <a:rPr lang="en-US" dirty="0"/>
              <a:t>Federal Legislation</a:t>
            </a:r>
          </a:p>
        </p:txBody>
      </p:sp>
    </p:spTree>
    <p:extLst>
      <p:ext uri="{BB962C8B-B14F-4D97-AF65-F5344CB8AC3E}">
        <p14:creationId xmlns:p14="http://schemas.microsoft.com/office/powerpoint/2010/main" val="3393610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DE15-5EA5-4F59-BE45-2EB0DD6F2B52}"/>
              </a:ext>
            </a:extLst>
          </p:cNvPr>
          <p:cNvSpPr>
            <a:spLocks noGrp="1"/>
          </p:cNvSpPr>
          <p:nvPr>
            <p:ph type="title"/>
          </p:nvPr>
        </p:nvSpPr>
        <p:spPr>
          <a:xfrm>
            <a:off x="677335" y="4455318"/>
            <a:ext cx="8596667" cy="1640681"/>
          </a:xfrm>
        </p:spPr>
        <p:txBody>
          <a:bodyPr anchor="b">
            <a:normAutofit fontScale="90000"/>
          </a:bodyPr>
          <a:lstStyle/>
          <a:p>
            <a:pPr>
              <a:lnSpc>
                <a:spcPct val="90000"/>
              </a:lnSpc>
            </a:pPr>
            <a:br>
              <a:rPr lang="en-US" dirty="0"/>
            </a:br>
            <a:br>
              <a:rPr lang="en-US" dirty="0"/>
            </a:br>
            <a:br>
              <a:rPr lang="en-US" dirty="0"/>
            </a:br>
            <a:br>
              <a:rPr lang="en-US" dirty="0"/>
            </a:br>
            <a:br>
              <a:rPr lang="en-US" dirty="0"/>
            </a:br>
            <a:r>
              <a:rPr lang="en-US" sz="4000" dirty="0"/>
              <a:t>Post #MeToo</a:t>
            </a:r>
            <a:br>
              <a:rPr lang="en-US" dirty="0"/>
            </a:br>
            <a:r>
              <a:rPr lang="en-US" sz="3100" dirty="0"/>
              <a:t>New federal laws on the confidentiality of sexual harassment and assault claims</a:t>
            </a:r>
          </a:p>
        </p:txBody>
      </p:sp>
      <p:pic>
        <p:nvPicPr>
          <p:cNvPr id="5" name="Content Placeholder 4" descr="Person holding green megaphone">
            <a:extLst>
              <a:ext uri="{FF2B5EF4-FFF2-40B4-BE49-F238E27FC236}">
                <a16:creationId xmlns:a16="http://schemas.microsoft.com/office/drawing/2014/main" id="{BFBAF73A-7C3C-4AAD-B8F7-3844826E5C4D}"/>
              </a:ext>
            </a:extLst>
          </p:cNvPr>
          <p:cNvPicPr>
            <a:picLocks noGrp="1" noChangeAspect="1"/>
          </p:cNvPicPr>
          <p:nvPr>
            <p:ph type="pic" idx="1"/>
          </p:nvPr>
        </p:nvPicPr>
        <p:blipFill rotWithShape="1">
          <a:blip r:embed="rId3"/>
          <a:srcRect t="29388" r="2" b="3594"/>
          <a:stretch/>
        </p:blipFill>
        <p:spPr>
          <a:xfrm>
            <a:off x="677334" y="609600"/>
            <a:ext cx="8596668" cy="3845718"/>
          </a:xfrm>
          <a:noFill/>
        </p:spPr>
      </p:pic>
    </p:spTree>
    <p:extLst>
      <p:ext uri="{BB962C8B-B14F-4D97-AF65-F5344CB8AC3E}">
        <p14:creationId xmlns:p14="http://schemas.microsoft.com/office/powerpoint/2010/main" val="791877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B982-F5BF-453B-BBC4-7A654594D47F}"/>
              </a:ext>
            </a:extLst>
          </p:cNvPr>
          <p:cNvSpPr>
            <a:spLocks noGrp="1"/>
          </p:cNvSpPr>
          <p:nvPr>
            <p:ph type="title"/>
          </p:nvPr>
        </p:nvSpPr>
        <p:spPr/>
        <p:txBody>
          <a:bodyPr>
            <a:normAutofit fontScale="90000"/>
          </a:bodyPr>
          <a:lstStyle/>
          <a:p>
            <a:r>
              <a:rPr lang="en-US" dirty="0"/>
              <a:t>Ending Forced Arbitration of Sexual Assault and Sexual Harassment Act</a:t>
            </a:r>
          </a:p>
        </p:txBody>
      </p:sp>
      <p:sp>
        <p:nvSpPr>
          <p:cNvPr id="3" name="Content Placeholder 2">
            <a:extLst>
              <a:ext uri="{FF2B5EF4-FFF2-40B4-BE49-F238E27FC236}">
                <a16:creationId xmlns:a16="http://schemas.microsoft.com/office/drawing/2014/main" id="{251AB794-F6AC-4786-ADB7-C7C6957AD16D}"/>
              </a:ext>
            </a:extLst>
          </p:cNvPr>
          <p:cNvSpPr>
            <a:spLocks noGrp="1"/>
          </p:cNvSpPr>
          <p:nvPr>
            <p:ph sz="half" idx="1"/>
          </p:nvPr>
        </p:nvSpPr>
        <p:spPr>
          <a:xfrm>
            <a:off x="677333" y="2160588"/>
            <a:ext cx="8980013" cy="4276191"/>
          </a:xfrm>
        </p:spPr>
        <p:txBody>
          <a:bodyPr>
            <a:normAutofit lnSpcReduction="10000"/>
          </a:bodyPr>
          <a:lstStyle/>
          <a:p>
            <a:r>
              <a:rPr lang="en-US" dirty="0"/>
              <a:t>Signed into law March 3, 2022</a:t>
            </a:r>
          </a:p>
          <a:p>
            <a:r>
              <a:rPr lang="en-US" u="sng" dirty="0"/>
              <a:t>Pre-dispute</a:t>
            </a:r>
            <a:r>
              <a:rPr lang="en-US" dirty="0"/>
              <a:t> agreements to arbitrate sexual harassment/assault claims are voidable by employee</a:t>
            </a:r>
          </a:p>
          <a:p>
            <a:r>
              <a:rPr lang="en-US" dirty="0"/>
              <a:t>Employee can pursue class claims even if signed pre-dispute class action waiver</a:t>
            </a:r>
          </a:p>
          <a:p>
            <a:r>
              <a:rPr lang="en-US" u="sng" dirty="0"/>
              <a:t>Post-dispute</a:t>
            </a:r>
            <a:r>
              <a:rPr lang="en-US" dirty="0"/>
              <a:t> arbitration agreements and class action waivers still enforceable</a:t>
            </a:r>
          </a:p>
        </p:txBody>
      </p:sp>
    </p:spTree>
    <p:extLst>
      <p:ext uri="{BB962C8B-B14F-4D97-AF65-F5344CB8AC3E}">
        <p14:creationId xmlns:p14="http://schemas.microsoft.com/office/powerpoint/2010/main" val="213146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B982-F5BF-453B-BBC4-7A654594D47F}"/>
              </a:ext>
            </a:extLst>
          </p:cNvPr>
          <p:cNvSpPr>
            <a:spLocks noGrp="1"/>
          </p:cNvSpPr>
          <p:nvPr>
            <p:ph type="title"/>
          </p:nvPr>
        </p:nvSpPr>
        <p:spPr/>
        <p:txBody>
          <a:bodyPr>
            <a:normAutofit/>
          </a:bodyPr>
          <a:lstStyle/>
          <a:p>
            <a:r>
              <a:rPr lang="en-US" dirty="0"/>
              <a:t>Speak Out Act</a:t>
            </a:r>
          </a:p>
        </p:txBody>
      </p:sp>
      <p:sp>
        <p:nvSpPr>
          <p:cNvPr id="3" name="Content Placeholder 2">
            <a:extLst>
              <a:ext uri="{FF2B5EF4-FFF2-40B4-BE49-F238E27FC236}">
                <a16:creationId xmlns:a16="http://schemas.microsoft.com/office/drawing/2014/main" id="{251AB794-F6AC-4786-ADB7-C7C6957AD16D}"/>
              </a:ext>
            </a:extLst>
          </p:cNvPr>
          <p:cNvSpPr>
            <a:spLocks noGrp="1"/>
          </p:cNvSpPr>
          <p:nvPr>
            <p:ph sz="half" idx="1"/>
          </p:nvPr>
        </p:nvSpPr>
        <p:spPr>
          <a:xfrm>
            <a:off x="677333" y="2160588"/>
            <a:ext cx="8980013" cy="4276191"/>
          </a:xfrm>
        </p:spPr>
        <p:txBody>
          <a:bodyPr>
            <a:normAutofit/>
          </a:bodyPr>
          <a:lstStyle/>
          <a:p>
            <a:r>
              <a:rPr lang="en-US" dirty="0"/>
              <a:t>Signed into law December 7, 2022</a:t>
            </a:r>
          </a:p>
          <a:p>
            <a:r>
              <a:rPr lang="en-US" u="sng" dirty="0"/>
              <a:t>Pre-dispute</a:t>
            </a:r>
            <a:r>
              <a:rPr lang="en-US" dirty="0"/>
              <a:t> non-disclosure and non-disparagement clause related to allegations of sexual harassment and/or assault are unenforceable</a:t>
            </a:r>
          </a:p>
          <a:p>
            <a:r>
              <a:rPr lang="en-US" u="sng" dirty="0"/>
              <a:t>Post-dispute</a:t>
            </a:r>
            <a:r>
              <a:rPr lang="en-US" dirty="0"/>
              <a:t> agreements still enforceable</a:t>
            </a:r>
          </a:p>
        </p:txBody>
      </p:sp>
    </p:spTree>
    <p:extLst>
      <p:ext uri="{BB962C8B-B14F-4D97-AF65-F5344CB8AC3E}">
        <p14:creationId xmlns:p14="http://schemas.microsoft.com/office/powerpoint/2010/main" val="2917192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E057A-C147-4401-9879-3A6DE2A91B9E}"/>
              </a:ext>
            </a:extLst>
          </p:cNvPr>
          <p:cNvSpPr>
            <a:spLocks noGrp="1"/>
          </p:cNvSpPr>
          <p:nvPr>
            <p:ph type="title"/>
          </p:nvPr>
        </p:nvSpPr>
        <p:spPr/>
        <p:txBody>
          <a:bodyPr>
            <a:normAutofit fontScale="90000"/>
          </a:bodyPr>
          <a:lstStyle/>
          <a:p>
            <a:r>
              <a:rPr lang="en-US" dirty="0"/>
              <a:t>Expansion of Pregnancy and Breastfeeding Protections</a:t>
            </a:r>
          </a:p>
        </p:txBody>
      </p:sp>
      <p:pic>
        <p:nvPicPr>
          <p:cNvPr id="5" name="Content Placeholder 4" descr="Pregnant woman holding stomach">
            <a:extLst>
              <a:ext uri="{FF2B5EF4-FFF2-40B4-BE49-F238E27FC236}">
                <a16:creationId xmlns:a16="http://schemas.microsoft.com/office/drawing/2014/main" id="{7058E068-7721-4C7B-99C1-972293E4A37B}"/>
              </a:ext>
            </a:extLst>
          </p:cNvPr>
          <p:cNvPicPr>
            <a:picLocks noGrp="1" noChangeAspect="1"/>
          </p:cNvPicPr>
          <p:nvPr>
            <p:ph idx="1"/>
          </p:nvPr>
        </p:nvPicPr>
        <p:blipFill>
          <a:blip r:embed="rId3"/>
          <a:stretch>
            <a:fillRect/>
          </a:stretch>
        </p:blipFill>
        <p:spPr>
          <a:xfrm>
            <a:off x="1544310" y="2160588"/>
            <a:ext cx="6872942" cy="4214812"/>
          </a:xfrm>
        </p:spPr>
      </p:pic>
    </p:spTree>
    <p:extLst>
      <p:ext uri="{BB962C8B-B14F-4D97-AF65-F5344CB8AC3E}">
        <p14:creationId xmlns:p14="http://schemas.microsoft.com/office/powerpoint/2010/main" val="3269679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D410D-8936-4784-A965-0F6A7C54DBBB}"/>
              </a:ext>
            </a:extLst>
          </p:cNvPr>
          <p:cNvSpPr>
            <a:spLocks noGrp="1"/>
          </p:cNvSpPr>
          <p:nvPr>
            <p:ph type="title"/>
          </p:nvPr>
        </p:nvSpPr>
        <p:spPr/>
        <p:txBody>
          <a:bodyPr/>
          <a:lstStyle/>
          <a:p>
            <a:r>
              <a:rPr lang="en-US" sz="4000" dirty="0"/>
              <a:t>Pregnant Workers Fairness Act</a:t>
            </a:r>
            <a:br>
              <a:rPr lang="en-US" dirty="0"/>
            </a:br>
            <a:endParaRPr lang="en-US" sz="32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2307283B-9712-4822-B634-7DD66A2B91B0}"/>
              </a:ext>
            </a:extLst>
          </p:cNvPr>
          <p:cNvSpPr>
            <a:spLocks noGrp="1"/>
          </p:cNvSpPr>
          <p:nvPr>
            <p:ph idx="1"/>
          </p:nvPr>
        </p:nvSpPr>
        <p:spPr>
          <a:xfrm>
            <a:off x="677334" y="1713053"/>
            <a:ext cx="8606366" cy="4663033"/>
          </a:xfrm>
        </p:spPr>
        <p:txBody>
          <a:bodyPr>
            <a:normAutofit/>
          </a:bodyPr>
          <a:lstStyle/>
          <a:p>
            <a:r>
              <a:rPr lang="en-US" sz="2800" dirty="0">
                <a:solidFill>
                  <a:srgbClr val="002D62"/>
                </a:solidFill>
              </a:rPr>
              <a:t>Goes into effect June 27, 2023</a:t>
            </a:r>
          </a:p>
          <a:p>
            <a:r>
              <a:rPr lang="en-US" sz="2800" dirty="0">
                <a:solidFill>
                  <a:srgbClr val="002D62"/>
                </a:solidFill>
              </a:rPr>
              <a:t>Applies to employers with 15+ employees</a:t>
            </a:r>
          </a:p>
          <a:p>
            <a:r>
              <a:rPr lang="en-US" sz="2800" dirty="0">
                <a:solidFill>
                  <a:srgbClr val="002D62"/>
                </a:solidFill>
              </a:rPr>
              <a:t>Requires employers to provide reasonable accommodations for limitations due to pregnancy, childbirth, or related medical conditions absent undue hardship</a:t>
            </a:r>
          </a:p>
          <a:p>
            <a:r>
              <a:rPr lang="en-US" sz="2800" dirty="0">
                <a:solidFill>
                  <a:srgbClr val="002D62"/>
                </a:solidFill>
              </a:rPr>
              <a:t>Prohibits employer from requiring leave if another reasonable accommodation can be provided</a:t>
            </a:r>
          </a:p>
          <a:p>
            <a:pPr marL="0" indent="0">
              <a:buNone/>
            </a:pPr>
            <a:endParaRPr lang="en-US" sz="2600" dirty="0">
              <a:solidFill>
                <a:srgbClr val="002D62"/>
              </a:solidFill>
            </a:endParaRPr>
          </a:p>
        </p:txBody>
      </p:sp>
    </p:spTree>
    <p:extLst>
      <p:ext uri="{BB962C8B-B14F-4D97-AF65-F5344CB8AC3E}">
        <p14:creationId xmlns:p14="http://schemas.microsoft.com/office/powerpoint/2010/main" val="352063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792F64-6312-43F0-8057-29E9EC63F6E3}"/>
              </a:ext>
            </a:extLst>
          </p:cNvPr>
          <p:cNvSpPr>
            <a:spLocks noGrp="1"/>
          </p:cNvSpPr>
          <p:nvPr>
            <p:ph type="title"/>
          </p:nvPr>
        </p:nvSpPr>
        <p:spPr>
          <a:xfrm>
            <a:off x="677334" y="567655"/>
            <a:ext cx="8606366" cy="1068198"/>
          </a:xfrm>
        </p:spPr>
        <p:txBody>
          <a:bodyPr>
            <a:normAutofit/>
          </a:bodyPr>
          <a:lstStyle/>
          <a:p>
            <a:r>
              <a:rPr lang="en-US" b="1" dirty="0"/>
              <a:t>Agenda</a:t>
            </a:r>
          </a:p>
        </p:txBody>
      </p:sp>
      <p:graphicFrame>
        <p:nvGraphicFramePr>
          <p:cNvPr id="5" name="Content Placeholder 2">
            <a:extLst>
              <a:ext uri="{FF2B5EF4-FFF2-40B4-BE49-F238E27FC236}">
                <a16:creationId xmlns:a16="http://schemas.microsoft.com/office/drawing/2014/main" id="{D94A6820-974B-4ADC-A472-55D5D0F962A6}"/>
              </a:ext>
            </a:extLst>
          </p:cNvPr>
          <p:cNvGraphicFramePr>
            <a:graphicFrameLocks noGrp="1"/>
          </p:cNvGraphicFramePr>
          <p:nvPr>
            <p:ph idx="1"/>
            <p:extLst>
              <p:ext uri="{D42A27DB-BD31-4B8C-83A1-F6EECF244321}">
                <p14:modId xmlns:p14="http://schemas.microsoft.com/office/powerpoint/2010/main" val="3406701891"/>
              </p:ext>
            </p:extLst>
          </p:nvPr>
        </p:nvGraphicFramePr>
        <p:xfrm>
          <a:off x="677334" y="1828801"/>
          <a:ext cx="8606366" cy="4547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33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D410D-8936-4784-A965-0F6A7C54DBBB}"/>
              </a:ext>
            </a:extLst>
          </p:cNvPr>
          <p:cNvSpPr>
            <a:spLocks noGrp="1"/>
          </p:cNvSpPr>
          <p:nvPr>
            <p:ph type="title"/>
          </p:nvPr>
        </p:nvSpPr>
        <p:spPr/>
        <p:txBody>
          <a:bodyPr/>
          <a:lstStyle/>
          <a:p>
            <a:r>
              <a:rPr lang="en-US" sz="4000" dirty="0"/>
              <a:t>PUMP For Nursing Mothers Act</a:t>
            </a:r>
            <a:br>
              <a:rPr lang="en-US" dirty="0"/>
            </a:br>
            <a:endParaRPr lang="en-US" sz="32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2307283B-9712-4822-B634-7DD66A2B91B0}"/>
              </a:ext>
            </a:extLst>
          </p:cNvPr>
          <p:cNvSpPr>
            <a:spLocks noGrp="1"/>
          </p:cNvSpPr>
          <p:nvPr>
            <p:ph idx="1"/>
          </p:nvPr>
        </p:nvSpPr>
        <p:spPr>
          <a:xfrm>
            <a:off x="677334" y="1713053"/>
            <a:ext cx="8606366" cy="4663033"/>
          </a:xfrm>
        </p:spPr>
        <p:txBody>
          <a:bodyPr>
            <a:normAutofit lnSpcReduction="10000"/>
          </a:bodyPr>
          <a:lstStyle/>
          <a:p>
            <a:r>
              <a:rPr lang="en-US" sz="2800" dirty="0">
                <a:solidFill>
                  <a:srgbClr val="002D62"/>
                </a:solidFill>
              </a:rPr>
              <a:t>Took effect December 29, 2022</a:t>
            </a:r>
          </a:p>
          <a:p>
            <a:r>
              <a:rPr lang="en-US" sz="2800" dirty="0">
                <a:solidFill>
                  <a:srgbClr val="002D62"/>
                </a:solidFill>
              </a:rPr>
              <a:t>Expands expression break rights: </a:t>
            </a:r>
          </a:p>
          <a:p>
            <a:pPr lvl="1"/>
            <a:r>
              <a:rPr lang="en-US" sz="2400" dirty="0">
                <a:solidFill>
                  <a:srgbClr val="002D62"/>
                </a:solidFill>
              </a:rPr>
              <a:t>To exempt employees</a:t>
            </a:r>
          </a:p>
          <a:p>
            <a:pPr lvl="1"/>
            <a:r>
              <a:rPr lang="en-US" sz="2400" dirty="0">
                <a:solidFill>
                  <a:srgbClr val="002D62"/>
                </a:solidFill>
              </a:rPr>
              <a:t>From 1 to 2 years</a:t>
            </a:r>
          </a:p>
          <a:p>
            <a:r>
              <a:rPr lang="en-US" sz="2800" dirty="0">
                <a:solidFill>
                  <a:srgbClr val="002D62"/>
                </a:solidFill>
              </a:rPr>
              <a:t>Pay</a:t>
            </a:r>
          </a:p>
          <a:p>
            <a:pPr lvl="1"/>
            <a:r>
              <a:rPr lang="en-US" sz="2400" dirty="0">
                <a:solidFill>
                  <a:srgbClr val="002D62"/>
                </a:solidFill>
              </a:rPr>
              <a:t>For non-exempt employees, breaks may be unpaid unless they work while expressing</a:t>
            </a:r>
          </a:p>
          <a:p>
            <a:pPr lvl="1"/>
            <a:r>
              <a:rPr lang="en-US" sz="2400" dirty="0">
                <a:solidFill>
                  <a:srgbClr val="002D62"/>
                </a:solidFill>
              </a:rPr>
              <a:t>Exempt employees must be paid full salary for week</a:t>
            </a:r>
          </a:p>
          <a:p>
            <a:r>
              <a:rPr lang="en-US" sz="2800" dirty="0">
                <a:solidFill>
                  <a:srgbClr val="002D62"/>
                </a:solidFill>
              </a:rPr>
              <a:t>Small employer exemption (&lt;50 employees) remains</a:t>
            </a:r>
          </a:p>
          <a:p>
            <a:endParaRPr lang="en-US" sz="2800" dirty="0">
              <a:solidFill>
                <a:srgbClr val="002D62"/>
              </a:solidFill>
            </a:endParaRPr>
          </a:p>
          <a:p>
            <a:pPr marL="0" indent="0">
              <a:buNone/>
            </a:pPr>
            <a:endParaRPr lang="en-US" sz="2600" dirty="0">
              <a:solidFill>
                <a:srgbClr val="002D62"/>
              </a:solidFill>
            </a:endParaRPr>
          </a:p>
        </p:txBody>
      </p:sp>
    </p:spTree>
    <p:extLst>
      <p:ext uri="{BB962C8B-B14F-4D97-AF65-F5344CB8AC3E}">
        <p14:creationId xmlns:p14="http://schemas.microsoft.com/office/powerpoint/2010/main" val="1875024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12EF-7D44-45B4-B059-9A400CE711B1}"/>
              </a:ext>
            </a:extLst>
          </p:cNvPr>
          <p:cNvSpPr>
            <a:spLocks noGrp="1"/>
          </p:cNvSpPr>
          <p:nvPr>
            <p:ph type="title"/>
          </p:nvPr>
        </p:nvSpPr>
        <p:spPr/>
        <p:txBody>
          <a:bodyPr/>
          <a:lstStyle/>
          <a:p>
            <a:r>
              <a:rPr lang="en-US" dirty="0"/>
              <a:t>Federal Agency Updates</a:t>
            </a:r>
          </a:p>
        </p:txBody>
      </p:sp>
    </p:spTree>
    <p:extLst>
      <p:ext uri="{BB962C8B-B14F-4D97-AF65-F5344CB8AC3E}">
        <p14:creationId xmlns:p14="http://schemas.microsoft.com/office/powerpoint/2010/main" val="270679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AAC3-A7E9-42A8-BA1B-88DE20F4B302}"/>
              </a:ext>
            </a:extLst>
          </p:cNvPr>
          <p:cNvSpPr>
            <a:spLocks noGrp="1"/>
          </p:cNvSpPr>
          <p:nvPr>
            <p:ph type="title"/>
          </p:nvPr>
        </p:nvSpPr>
        <p:spPr>
          <a:xfrm>
            <a:off x="677334" y="609600"/>
            <a:ext cx="8596667" cy="1320800"/>
          </a:xfrm>
        </p:spPr>
        <p:txBody>
          <a:bodyPr anchor="b">
            <a:normAutofit/>
          </a:bodyPr>
          <a:lstStyle/>
          <a:p>
            <a:pPr>
              <a:lnSpc>
                <a:spcPct val="90000"/>
              </a:lnSpc>
            </a:pPr>
            <a:r>
              <a:rPr lang="en-US" dirty="0"/>
              <a:t>DOL</a:t>
            </a:r>
            <a:br>
              <a:rPr lang="en-US" dirty="0"/>
            </a:br>
            <a:r>
              <a:rPr lang="en-US" sz="4400" dirty="0">
                <a:solidFill>
                  <a:srgbClr val="63AAFF"/>
                </a:solidFill>
              </a:rPr>
              <a:t>Increased Enforcement Activity</a:t>
            </a:r>
            <a:endParaRPr lang="en-US" dirty="0"/>
          </a:p>
        </p:txBody>
      </p:sp>
      <p:sp>
        <p:nvSpPr>
          <p:cNvPr id="3" name="Content Placeholder 2">
            <a:extLst>
              <a:ext uri="{FF2B5EF4-FFF2-40B4-BE49-F238E27FC236}">
                <a16:creationId xmlns:a16="http://schemas.microsoft.com/office/drawing/2014/main" id="{327C6D0A-98C9-43FA-8585-0CDE94EE408F}"/>
              </a:ext>
            </a:extLst>
          </p:cNvPr>
          <p:cNvSpPr>
            <a:spLocks noGrp="1"/>
          </p:cNvSpPr>
          <p:nvPr>
            <p:ph sz="half" idx="1"/>
          </p:nvPr>
        </p:nvSpPr>
        <p:spPr>
          <a:xfrm>
            <a:off x="677334" y="2160588"/>
            <a:ext cx="4184035" cy="4276191"/>
          </a:xfrm>
        </p:spPr>
        <p:txBody>
          <a:bodyPr>
            <a:normAutofit/>
          </a:bodyPr>
          <a:lstStyle/>
          <a:p>
            <a:pPr>
              <a:lnSpc>
                <a:spcPct val="90000"/>
              </a:lnSpc>
            </a:pPr>
            <a:r>
              <a:rPr lang="en-US" sz="2700" dirty="0" err="1"/>
              <a:t>W&amp;H</a:t>
            </a:r>
            <a:r>
              <a:rPr lang="en-US" sz="2700" dirty="0"/>
              <a:t> Division adding 100 investigators </a:t>
            </a:r>
          </a:p>
          <a:p>
            <a:pPr>
              <a:lnSpc>
                <a:spcPct val="90000"/>
              </a:lnSpc>
            </a:pPr>
            <a:r>
              <a:rPr lang="en-US" sz="2700" dirty="0"/>
              <a:t>Increase in DOL audits </a:t>
            </a:r>
          </a:p>
          <a:p>
            <a:pPr>
              <a:lnSpc>
                <a:spcPct val="90000"/>
              </a:lnSpc>
            </a:pPr>
            <a:r>
              <a:rPr lang="en-US" sz="2700" dirty="0"/>
              <a:t>Audits broader in scope </a:t>
            </a:r>
          </a:p>
          <a:p>
            <a:pPr>
              <a:lnSpc>
                <a:spcPct val="90000"/>
              </a:lnSpc>
            </a:pPr>
            <a:r>
              <a:rPr lang="en-US" sz="2700" dirty="0"/>
              <a:t>Top priorities are retaliation and misclassification</a:t>
            </a:r>
          </a:p>
          <a:p>
            <a:pPr lvl="1">
              <a:lnSpc>
                <a:spcPct val="90000"/>
              </a:lnSpc>
            </a:pPr>
            <a:endParaRPr lang="en-US" sz="2700" dirty="0"/>
          </a:p>
        </p:txBody>
      </p:sp>
      <p:pic>
        <p:nvPicPr>
          <p:cNvPr id="4" name="Picture 2" descr="Home | U.S. Department of Labor">
            <a:extLst>
              <a:ext uri="{FF2B5EF4-FFF2-40B4-BE49-F238E27FC236}">
                <a16:creationId xmlns:a16="http://schemas.microsoft.com/office/drawing/2014/main" id="{7C00E71A-FAE6-4D95-BBE4-0EDA642B2B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00182" y="2160588"/>
            <a:ext cx="3973819" cy="3973819"/>
          </a:xfrm>
          <a:prstGeom prst="rect">
            <a:avLst/>
          </a:prstGeom>
          <a:noFill/>
        </p:spPr>
      </p:pic>
    </p:spTree>
    <p:extLst>
      <p:ext uri="{BB962C8B-B14F-4D97-AF65-F5344CB8AC3E}">
        <p14:creationId xmlns:p14="http://schemas.microsoft.com/office/powerpoint/2010/main" val="148105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E6D011-0FAD-4000-8E05-3A6372739E81}"/>
              </a:ext>
            </a:extLst>
          </p:cNvPr>
          <p:cNvSpPr txBox="1">
            <a:spLocks noGrp="1"/>
          </p:cNvSpPr>
          <p:nvPr>
            <p:ph type="title"/>
          </p:nvPr>
        </p:nvSpPr>
        <p:spPr>
          <a:xfrm>
            <a:off x="677334" y="609600"/>
            <a:ext cx="8606366" cy="1320800"/>
          </a:xfrm>
        </p:spPr>
        <p:txBody>
          <a:bodyPr vert="horz" lIns="91440" tIns="45720" rIns="91440" bIns="45720" rtlCol="0" anchor="b">
            <a:noAutofit/>
          </a:bodyPr>
          <a:lstStyle>
            <a:lvl1pPr algn="l"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DOL</a:t>
            </a:r>
            <a:br>
              <a:rPr lang="en-US" dirty="0"/>
            </a:br>
            <a:r>
              <a:rPr lang="en-US" sz="4000" dirty="0">
                <a:solidFill>
                  <a:srgbClr val="63AAFF"/>
                </a:solidFill>
              </a:rPr>
              <a:t>FLSA Independent Contractor Rule</a:t>
            </a:r>
          </a:p>
        </p:txBody>
      </p:sp>
      <p:sp>
        <p:nvSpPr>
          <p:cNvPr id="3" name="Content Placeholder 2"/>
          <p:cNvSpPr>
            <a:spLocks noGrp="1"/>
          </p:cNvSpPr>
          <p:nvPr>
            <p:ph idx="1"/>
          </p:nvPr>
        </p:nvSpPr>
        <p:spPr>
          <a:xfrm>
            <a:off x="677334" y="2160589"/>
            <a:ext cx="8606366" cy="4215497"/>
          </a:xfrm>
        </p:spPr>
        <p:txBody>
          <a:bodyPr>
            <a:normAutofit lnSpcReduction="10000"/>
          </a:bodyPr>
          <a:lstStyle/>
          <a:p>
            <a:pPr lvl="0"/>
            <a:r>
              <a:rPr lang="en-US" noProof="0" dirty="0"/>
              <a:t>Trump-era test emphasized two factors</a:t>
            </a:r>
          </a:p>
          <a:p>
            <a:pPr lvl="1"/>
            <a:r>
              <a:rPr lang="en-US" dirty="0"/>
              <a:t>Opportunity for profit/loss</a:t>
            </a:r>
          </a:p>
          <a:p>
            <a:pPr lvl="1"/>
            <a:r>
              <a:rPr lang="en-US" noProof="0" dirty="0"/>
              <a:t>Degree of worker’s control over work</a:t>
            </a:r>
          </a:p>
          <a:p>
            <a:pPr lvl="0"/>
            <a:r>
              <a:rPr lang="en-US" noProof="0" dirty="0"/>
              <a:t>DOL issued </a:t>
            </a:r>
            <a:r>
              <a:rPr lang="en-US" noProof="0" dirty="0" err="1"/>
              <a:t>NPRM</a:t>
            </a:r>
            <a:r>
              <a:rPr lang="en-US" noProof="0" dirty="0"/>
              <a:t> October 11, 2022</a:t>
            </a:r>
          </a:p>
          <a:p>
            <a:pPr lvl="1"/>
            <a:r>
              <a:rPr lang="en-US" dirty="0"/>
              <a:t>Rescind Trump-era test</a:t>
            </a:r>
          </a:p>
          <a:p>
            <a:pPr lvl="1"/>
            <a:r>
              <a:rPr lang="en-US" dirty="0"/>
              <a:t>Will restore six factor economic realities test</a:t>
            </a:r>
          </a:p>
          <a:p>
            <a:pPr lvl="1"/>
            <a:r>
              <a:rPr lang="en-US" dirty="0"/>
              <a:t>Focus on totality of circumstances; no predetermined weight</a:t>
            </a:r>
          </a:p>
        </p:txBody>
      </p:sp>
      <p:pic>
        <p:nvPicPr>
          <p:cNvPr id="1026" name="Picture 2" descr="Free Pong Png, Download Free Pong Png png images, Free ClipArts on Clipart  Library">
            <a:extLst>
              <a:ext uri="{FF2B5EF4-FFF2-40B4-BE49-F238E27FC236}">
                <a16:creationId xmlns:a16="http://schemas.microsoft.com/office/drawing/2014/main" id="{B7244B09-72E7-47B2-98D6-B3AD7CEE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62" y="280008"/>
            <a:ext cx="1657760" cy="165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5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E6D011-0FAD-4000-8E05-3A6372739E81}"/>
              </a:ext>
            </a:extLst>
          </p:cNvPr>
          <p:cNvSpPr txBox="1">
            <a:spLocks noGrp="1"/>
          </p:cNvSpPr>
          <p:nvPr>
            <p:ph type="title"/>
          </p:nvPr>
        </p:nvSpPr>
        <p:spPr>
          <a:xfrm>
            <a:off x="677334" y="609600"/>
            <a:ext cx="8606366" cy="1320800"/>
          </a:xfrm>
        </p:spPr>
        <p:txBody>
          <a:bodyPr vert="horz" lIns="91440" tIns="45720" rIns="91440" bIns="45720" rtlCol="0" anchor="b">
            <a:noAutofit/>
          </a:bodyPr>
          <a:lstStyle>
            <a:lvl1pPr algn="l"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DOL</a:t>
            </a:r>
            <a:br>
              <a:rPr lang="en-US" dirty="0"/>
            </a:br>
            <a:r>
              <a:rPr lang="en-US" sz="4000" dirty="0">
                <a:solidFill>
                  <a:srgbClr val="63AAFF"/>
                </a:solidFill>
              </a:rPr>
              <a:t>FLSA Independent Contractor Rule</a:t>
            </a:r>
          </a:p>
        </p:txBody>
      </p:sp>
      <p:sp>
        <p:nvSpPr>
          <p:cNvPr id="3" name="Content Placeholder 2"/>
          <p:cNvSpPr>
            <a:spLocks noGrp="1"/>
          </p:cNvSpPr>
          <p:nvPr>
            <p:ph idx="1"/>
          </p:nvPr>
        </p:nvSpPr>
        <p:spPr>
          <a:xfrm>
            <a:off x="677334" y="2160589"/>
            <a:ext cx="8606366" cy="4215497"/>
          </a:xfrm>
        </p:spPr>
        <p:txBody>
          <a:bodyPr>
            <a:normAutofit fontScale="92500"/>
          </a:bodyPr>
          <a:lstStyle/>
          <a:p>
            <a:pPr marL="514350" lvl="0" indent="-514350">
              <a:buFont typeface="+mj-lt"/>
              <a:buAutoNum type="arabicPeriod"/>
            </a:pPr>
            <a:r>
              <a:rPr lang="en-US" noProof="0" dirty="0"/>
              <a:t>Opportunity for profit/loss</a:t>
            </a:r>
          </a:p>
          <a:p>
            <a:pPr marL="514350" lvl="0" indent="-514350">
              <a:buFont typeface="+mj-lt"/>
              <a:buAutoNum type="arabicPeriod"/>
            </a:pPr>
            <a:r>
              <a:rPr lang="en-US" noProof="0" dirty="0"/>
              <a:t>Investments by worker and employer</a:t>
            </a:r>
          </a:p>
          <a:p>
            <a:pPr marL="514350" lvl="0" indent="-514350">
              <a:buFont typeface="+mj-lt"/>
              <a:buAutoNum type="arabicPeriod"/>
            </a:pPr>
            <a:r>
              <a:rPr lang="en-US" dirty="0"/>
              <a:t>Degree of permanence of the work relationship</a:t>
            </a:r>
          </a:p>
          <a:p>
            <a:pPr marL="514350" lvl="0" indent="-514350">
              <a:buFont typeface="+mj-lt"/>
              <a:buAutoNum type="arabicPeriod"/>
            </a:pPr>
            <a:r>
              <a:rPr lang="en-US" noProof="0" dirty="0"/>
              <a:t>Nature and degree of control</a:t>
            </a:r>
          </a:p>
          <a:p>
            <a:pPr marL="514350" lvl="0" indent="-514350">
              <a:buFont typeface="+mj-lt"/>
              <a:buAutoNum type="arabicPeriod"/>
            </a:pPr>
            <a:r>
              <a:rPr lang="en-US" dirty="0"/>
              <a:t>Extent to which work is integral part of employer’s business</a:t>
            </a:r>
          </a:p>
          <a:p>
            <a:pPr marL="514350" lvl="0" indent="-514350">
              <a:buFont typeface="+mj-lt"/>
              <a:buAutoNum type="arabicPeriod"/>
            </a:pPr>
            <a:r>
              <a:rPr lang="en-US" noProof="0" dirty="0"/>
              <a:t>Whether work requires special skill</a:t>
            </a:r>
          </a:p>
        </p:txBody>
      </p:sp>
      <p:pic>
        <p:nvPicPr>
          <p:cNvPr id="1026" name="Picture 2" descr="Free Pong Png, Download Free Pong Png png images, Free ClipArts on Clipart  Library">
            <a:extLst>
              <a:ext uri="{FF2B5EF4-FFF2-40B4-BE49-F238E27FC236}">
                <a16:creationId xmlns:a16="http://schemas.microsoft.com/office/drawing/2014/main" id="{B7244B09-72E7-47B2-98D6-B3AD7CEE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62" y="280008"/>
            <a:ext cx="1657760" cy="165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75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AAC3-A7E9-42A8-BA1B-88DE20F4B302}"/>
              </a:ext>
            </a:extLst>
          </p:cNvPr>
          <p:cNvSpPr>
            <a:spLocks noGrp="1"/>
          </p:cNvSpPr>
          <p:nvPr>
            <p:ph type="title"/>
          </p:nvPr>
        </p:nvSpPr>
        <p:spPr>
          <a:xfrm>
            <a:off x="677334" y="609600"/>
            <a:ext cx="8596667" cy="1320800"/>
          </a:xfrm>
        </p:spPr>
        <p:txBody>
          <a:bodyPr anchor="b">
            <a:normAutofit/>
          </a:bodyPr>
          <a:lstStyle/>
          <a:p>
            <a:pPr>
              <a:lnSpc>
                <a:spcPct val="90000"/>
              </a:lnSpc>
            </a:pPr>
            <a:r>
              <a:rPr lang="en-US" dirty="0"/>
              <a:t>EEOC</a:t>
            </a:r>
            <a:br>
              <a:rPr lang="en-US" dirty="0"/>
            </a:br>
            <a:r>
              <a:rPr lang="en-US" dirty="0">
                <a:solidFill>
                  <a:srgbClr val="00B0F0"/>
                </a:solidFill>
              </a:rPr>
              <a:t>Updates</a:t>
            </a:r>
          </a:p>
        </p:txBody>
      </p:sp>
      <p:pic>
        <p:nvPicPr>
          <p:cNvPr id="4" name="Content Placeholder 11">
            <a:extLst>
              <a:ext uri="{FF2B5EF4-FFF2-40B4-BE49-F238E27FC236}">
                <a16:creationId xmlns:a16="http://schemas.microsoft.com/office/drawing/2014/main" id="{5367E4E0-4A6E-476F-A9D1-6A4CEBB03373}"/>
              </a:ext>
            </a:extLst>
          </p:cNvPr>
          <p:cNvPicPr>
            <a:picLocks noChangeAspect="1"/>
          </p:cNvPicPr>
          <p:nvPr/>
        </p:nvPicPr>
        <p:blipFill rotWithShape="1">
          <a:blip r:embed="rId3"/>
          <a:srcRect l="27781" r="6909" b="2"/>
          <a:stretch/>
        </p:blipFill>
        <p:spPr>
          <a:xfrm>
            <a:off x="677334" y="2160588"/>
            <a:ext cx="4184035" cy="4276191"/>
          </a:xfrm>
          <a:prstGeom prst="rect">
            <a:avLst/>
          </a:prstGeom>
          <a:noFill/>
        </p:spPr>
      </p:pic>
      <p:sp>
        <p:nvSpPr>
          <p:cNvPr id="3" name="Content Placeholder 2">
            <a:extLst>
              <a:ext uri="{FF2B5EF4-FFF2-40B4-BE49-F238E27FC236}">
                <a16:creationId xmlns:a16="http://schemas.microsoft.com/office/drawing/2014/main" id="{327C6D0A-98C9-43FA-8585-0CDE94EE408F}"/>
              </a:ext>
            </a:extLst>
          </p:cNvPr>
          <p:cNvSpPr>
            <a:spLocks noGrp="1"/>
          </p:cNvSpPr>
          <p:nvPr>
            <p:ph sz="half" idx="2"/>
          </p:nvPr>
        </p:nvSpPr>
        <p:spPr>
          <a:xfrm>
            <a:off x="5089970" y="2160589"/>
            <a:ext cx="4184034" cy="4276190"/>
          </a:xfrm>
        </p:spPr>
        <p:txBody>
          <a:bodyPr>
            <a:normAutofit/>
          </a:bodyPr>
          <a:lstStyle/>
          <a:p>
            <a:pPr>
              <a:lnSpc>
                <a:spcPct val="90000"/>
              </a:lnSpc>
            </a:pPr>
            <a:r>
              <a:rPr lang="en-US" sz="3000" dirty="0"/>
              <a:t>Focus on data analytics </a:t>
            </a:r>
          </a:p>
          <a:p>
            <a:pPr>
              <a:lnSpc>
                <a:spcPct val="90000"/>
              </a:lnSpc>
            </a:pPr>
            <a:r>
              <a:rPr lang="en-US" sz="3000" dirty="0"/>
              <a:t>Updated posters and forms</a:t>
            </a:r>
          </a:p>
          <a:p>
            <a:pPr>
              <a:lnSpc>
                <a:spcPct val="90000"/>
              </a:lnSpc>
            </a:pPr>
            <a:r>
              <a:rPr lang="en-US" sz="3000" dirty="0"/>
              <a:t>Continue to target 100% healed/12- week leave policies</a:t>
            </a:r>
          </a:p>
          <a:p>
            <a:pPr>
              <a:lnSpc>
                <a:spcPct val="90000"/>
              </a:lnSpc>
            </a:pPr>
            <a:endParaRPr lang="en-US" sz="3000" dirty="0"/>
          </a:p>
        </p:txBody>
      </p:sp>
    </p:spTree>
    <p:extLst>
      <p:ext uri="{BB962C8B-B14F-4D97-AF65-F5344CB8AC3E}">
        <p14:creationId xmlns:p14="http://schemas.microsoft.com/office/powerpoint/2010/main" val="2358756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53B8-72F3-4E75-B85F-6DF67593BED1}"/>
              </a:ext>
            </a:extLst>
          </p:cNvPr>
          <p:cNvSpPr>
            <a:spLocks noGrp="1"/>
          </p:cNvSpPr>
          <p:nvPr>
            <p:ph type="title"/>
          </p:nvPr>
        </p:nvSpPr>
        <p:spPr>
          <a:xfrm>
            <a:off x="677334" y="609600"/>
            <a:ext cx="8606366" cy="1320800"/>
          </a:xfrm>
        </p:spPr>
        <p:txBody>
          <a:bodyPr anchor="b">
            <a:normAutofit/>
          </a:bodyPr>
          <a:lstStyle/>
          <a:p>
            <a:r>
              <a:rPr lang="en-US" dirty="0"/>
              <a:t>EEOC, NLRB Take Aim at AI</a:t>
            </a:r>
          </a:p>
        </p:txBody>
      </p:sp>
      <p:graphicFrame>
        <p:nvGraphicFramePr>
          <p:cNvPr id="8" name="Content Placeholder 2">
            <a:extLst>
              <a:ext uri="{FF2B5EF4-FFF2-40B4-BE49-F238E27FC236}">
                <a16:creationId xmlns:a16="http://schemas.microsoft.com/office/drawing/2014/main" id="{F7D005AB-953F-CAC8-A119-E72BA38A4E31}"/>
              </a:ext>
            </a:extLst>
          </p:cNvPr>
          <p:cNvGraphicFramePr/>
          <p:nvPr/>
        </p:nvGraphicFramePr>
        <p:xfrm>
          <a:off x="677334" y="2160589"/>
          <a:ext cx="8606366" cy="4215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119CAE5-E49E-4981-A9C4-909C5AA128F4}"/>
              </a:ext>
            </a:extLst>
          </p:cNvPr>
          <p:cNvPicPr>
            <a:picLocks noChangeAspect="1"/>
          </p:cNvPicPr>
          <p:nvPr/>
        </p:nvPicPr>
        <p:blipFill>
          <a:blip r:embed="rId8"/>
          <a:stretch>
            <a:fillRect/>
          </a:stretch>
        </p:blipFill>
        <p:spPr>
          <a:xfrm>
            <a:off x="8498118" y="288721"/>
            <a:ext cx="3422234" cy="1871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546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9EAFD0-7751-42AC-B30C-D5C4DD2A8A97}"/>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81" t="7237" r="36967" b="12055"/>
          <a:stretch/>
        </p:blipFill>
        <p:spPr>
          <a:xfrm>
            <a:off x="950602" y="1065386"/>
            <a:ext cx="7598981" cy="2344197"/>
          </a:xfrm>
          <a:noFill/>
        </p:spPr>
      </p:pic>
      <p:sp>
        <p:nvSpPr>
          <p:cNvPr id="11" name="Text Placeholder 3">
            <a:extLst>
              <a:ext uri="{FF2B5EF4-FFF2-40B4-BE49-F238E27FC236}">
                <a16:creationId xmlns:a16="http://schemas.microsoft.com/office/drawing/2014/main" id="{E7E6456B-DE0F-3882-5DD1-5EDF82DD5C0B}"/>
              </a:ext>
            </a:extLst>
          </p:cNvPr>
          <p:cNvSpPr>
            <a:spLocks noGrp="1"/>
          </p:cNvSpPr>
          <p:nvPr>
            <p:ph type="body" sz="half" idx="2"/>
          </p:nvPr>
        </p:nvSpPr>
        <p:spPr>
          <a:xfrm>
            <a:off x="677333" y="3553870"/>
            <a:ext cx="8596667" cy="2915941"/>
          </a:xfrm>
        </p:spPr>
        <p:txBody>
          <a:bodyPr>
            <a:normAutofit/>
          </a:bodyPr>
          <a:lstStyle/>
          <a:p>
            <a:r>
              <a:rPr lang="en-US" b="0" dirty="0">
                <a:solidFill>
                  <a:srgbClr val="222222"/>
                </a:solidFill>
                <a:effectLst/>
                <a:latin typeface="arial" panose="020B0604020202020204" pitchFamily="34" charset="0"/>
              </a:rPr>
              <a:t>Public briefing on handbook standard (handbook police are back?)</a:t>
            </a:r>
          </a:p>
          <a:p>
            <a:r>
              <a:rPr lang="en-US" b="0" i="1" dirty="0" err="1">
                <a:solidFill>
                  <a:srgbClr val="222222"/>
                </a:solidFill>
                <a:effectLst/>
                <a:latin typeface="arial" panose="020B0604020202020204" pitchFamily="34" charset="0"/>
              </a:rPr>
              <a:t>Thryv</a:t>
            </a:r>
            <a:r>
              <a:rPr lang="en-US" b="0" i="1" dirty="0">
                <a:solidFill>
                  <a:srgbClr val="222222"/>
                </a:solidFill>
                <a:effectLst/>
                <a:latin typeface="arial" panose="020B0604020202020204" pitchFamily="34" charset="0"/>
              </a:rPr>
              <a:t>, Inc.</a:t>
            </a:r>
            <a:r>
              <a:rPr lang="en-US" b="0" i="0" dirty="0">
                <a:solidFill>
                  <a:srgbClr val="222222"/>
                </a:solidFill>
                <a:effectLst/>
                <a:latin typeface="arial" panose="020B0604020202020204" pitchFamily="34" charset="0"/>
              </a:rPr>
              <a:t>, 372 NLRB No. 22 (Dec. 13, 2022) (expanding damages remedies)</a:t>
            </a:r>
          </a:p>
          <a:p>
            <a:r>
              <a:rPr lang="en-US" b="0" i="1" dirty="0">
                <a:solidFill>
                  <a:srgbClr val="222222"/>
                </a:solidFill>
                <a:effectLst/>
                <a:latin typeface="arial" panose="020B0604020202020204" pitchFamily="34" charset="0"/>
              </a:rPr>
              <a:t>New York, New York Hotel &amp; Casino</a:t>
            </a:r>
            <a:r>
              <a:rPr lang="en-US" b="0" i="0" dirty="0">
                <a:solidFill>
                  <a:srgbClr val="222222"/>
                </a:solidFill>
                <a:effectLst/>
                <a:latin typeface="arial" panose="020B0604020202020204" pitchFamily="34" charset="0"/>
              </a:rPr>
              <a:t>, 356 NLRB 907 (2011) (limiting right to exclude from property)</a:t>
            </a:r>
          </a:p>
          <a:p>
            <a:r>
              <a:rPr lang="en-US" b="0" i="1" dirty="0">
                <a:solidFill>
                  <a:srgbClr val="222222"/>
                </a:solidFill>
                <a:effectLst/>
                <a:latin typeface="arial" panose="020B0604020202020204" pitchFamily="34" charset="0"/>
              </a:rPr>
              <a:t>American Steel Construction</a:t>
            </a:r>
            <a:r>
              <a:rPr lang="en-US" b="0" i="0" dirty="0">
                <a:solidFill>
                  <a:srgbClr val="222222"/>
                </a:solidFill>
                <a:effectLst/>
                <a:latin typeface="arial" panose="020B0604020202020204" pitchFamily="34" charset="0"/>
              </a:rPr>
              <a:t>, 372 NLRB No. 23 (Dec. 14, 2022) (micro-units)</a:t>
            </a:r>
            <a:endParaRPr lang="en-US" dirty="0"/>
          </a:p>
        </p:txBody>
      </p:sp>
      <p:sp>
        <p:nvSpPr>
          <p:cNvPr id="7" name="Rectangle: Rounded Corners 6">
            <a:extLst>
              <a:ext uri="{FF2B5EF4-FFF2-40B4-BE49-F238E27FC236}">
                <a16:creationId xmlns:a16="http://schemas.microsoft.com/office/drawing/2014/main" id="{6EADBBC1-369E-4C1A-9BEC-1B494104200F}"/>
              </a:ext>
            </a:extLst>
          </p:cNvPr>
          <p:cNvSpPr/>
          <p:nvPr/>
        </p:nvSpPr>
        <p:spPr>
          <a:xfrm>
            <a:off x="9834114" y="531418"/>
            <a:ext cx="2225614" cy="25223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rgbClr val="002D62"/>
                </a:solidFill>
              </a:rPr>
              <a:t>Historic Surges</a:t>
            </a:r>
          </a:p>
          <a:p>
            <a:endParaRPr lang="en-US" b="1" dirty="0">
              <a:solidFill>
                <a:srgbClr val="002D62"/>
              </a:solidFill>
            </a:endParaRPr>
          </a:p>
          <a:p>
            <a:pPr marL="173038" indent="-173038">
              <a:buFont typeface="Arial" panose="020B0604020202020204" pitchFamily="34" charset="0"/>
              <a:buChar char="•"/>
            </a:pPr>
            <a:r>
              <a:rPr lang="en-US" b="1" dirty="0">
                <a:solidFill>
                  <a:srgbClr val="002D62"/>
                </a:solidFill>
              </a:rPr>
              <a:t>53% increase in election petitions</a:t>
            </a:r>
          </a:p>
          <a:p>
            <a:pPr marL="173038" indent="-173038">
              <a:buFont typeface="Arial" panose="020B0604020202020204" pitchFamily="34" charset="0"/>
              <a:buChar char="•"/>
            </a:pPr>
            <a:r>
              <a:rPr lang="en-US" b="1" dirty="0">
                <a:solidFill>
                  <a:srgbClr val="002D62"/>
                </a:solidFill>
              </a:rPr>
              <a:t>19% increase in ULP charges filed</a:t>
            </a:r>
          </a:p>
        </p:txBody>
      </p:sp>
      <p:pic>
        <p:nvPicPr>
          <p:cNvPr id="4" name="Picture 3" descr="Logo&#10;&#10;Description automatically generated">
            <a:extLst>
              <a:ext uri="{FF2B5EF4-FFF2-40B4-BE49-F238E27FC236}">
                <a16:creationId xmlns:a16="http://schemas.microsoft.com/office/drawing/2014/main" id="{BCEEC519-6350-45E5-B8D8-4B1C4F89E694}"/>
              </a:ext>
            </a:extLst>
          </p:cNvPr>
          <p:cNvPicPr>
            <a:picLocks noChangeAspect="1"/>
          </p:cNvPicPr>
          <p:nvPr/>
        </p:nvPicPr>
        <p:blipFill>
          <a:blip r:embed="rId5"/>
          <a:stretch>
            <a:fillRect/>
          </a:stretch>
        </p:blipFill>
        <p:spPr>
          <a:xfrm>
            <a:off x="950602" y="921099"/>
            <a:ext cx="2688005" cy="2632772"/>
          </a:xfrm>
          <a:prstGeom prst="rect">
            <a:avLst/>
          </a:prstGeom>
        </p:spPr>
      </p:pic>
    </p:spTree>
    <p:extLst>
      <p:ext uri="{BB962C8B-B14F-4D97-AF65-F5344CB8AC3E}">
        <p14:creationId xmlns:p14="http://schemas.microsoft.com/office/powerpoint/2010/main" val="103245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77B3BB-E6A1-4C68-9C3E-86812F02A9F7}"/>
              </a:ext>
            </a:extLst>
          </p:cNvPr>
          <p:cNvSpPr>
            <a:spLocks noGrp="1"/>
          </p:cNvSpPr>
          <p:nvPr>
            <p:ph type="title"/>
          </p:nvPr>
        </p:nvSpPr>
        <p:spPr/>
        <p:txBody>
          <a:bodyPr/>
          <a:lstStyle/>
          <a:p>
            <a:r>
              <a:rPr lang="en-US" dirty="0"/>
              <a:t>State Law Developments</a:t>
            </a:r>
          </a:p>
        </p:txBody>
      </p:sp>
    </p:spTree>
    <p:extLst>
      <p:ext uri="{BB962C8B-B14F-4D97-AF65-F5344CB8AC3E}">
        <p14:creationId xmlns:p14="http://schemas.microsoft.com/office/powerpoint/2010/main" val="2359952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D4BC23-FEF7-45DE-AA43-FC59B9692CE7}"/>
              </a:ext>
            </a:extLst>
          </p:cNvPr>
          <p:cNvSpPr>
            <a:spLocks noGrp="1"/>
          </p:cNvSpPr>
          <p:nvPr>
            <p:ph type="title"/>
          </p:nvPr>
        </p:nvSpPr>
        <p:spPr>
          <a:xfrm>
            <a:off x="677334" y="609600"/>
            <a:ext cx="9144398" cy="1320800"/>
          </a:xfrm>
        </p:spPr>
        <p:txBody>
          <a:bodyPr>
            <a:noAutofit/>
          </a:bodyPr>
          <a:lstStyle/>
          <a:p>
            <a:r>
              <a:rPr lang="en-US" dirty="0"/>
              <a:t>Wisconsin</a:t>
            </a:r>
            <a:br>
              <a:rPr lang="en-US" dirty="0"/>
            </a:br>
            <a:r>
              <a:rPr lang="en-US" sz="4000" dirty="0">
                <a:solidFill>
                  <a:schemeClr val="tx1">
                    <a:lumMod val="50000"/>
                    <a:lumOff val="50000"/>
                  </a:schemeClr>
                </a:solidFill>
              </a:rPr>
              <a:t>Department of Workforce Development </a:t>
            </a:r>
            <a:endParaRPr lang="en-US" sz="4000" dirty="0"/>
          </a:p>
        </p:txBody>
      </p:sp>
      <p:sp>
        <p:nvSpPr>
          <p:cNvPr id="5" name="Content Placeholder 4">
            <a:extLst>
              <a:ext uri="{FF2B5EF4-FFF2-40B4-BE49-F238E27FC236}">
                <a16:creationId xmlns:a16="http://schemas.microsoft.com/office/drawing/2014/main" id="{21BF491D-D3CD-4913-BD06-4F545C2AAE41}"/>
              </a:ext>
            </a:extLst>
          </p:cNvPr>
          <p:cNvSpPr>
            <a:spLocks noGrp="1"/>
          </p:cNvSpPr>
          <p:nvPr>
            <p:ph idx="1"/>
          </p:nvPr>
        </p:nvSpPr>
        <p:spPr>
          <a:xfrm>
            <a:off x="677334" y="2160589"/>
            <a:ext cx="8606366" cy="4513343"/>
          </a:xfrm>
        </p:spPr>
        <p:txBody>
          <a:bodyPr>
            <a:normAutofit/>
          </a:bodyPr>
          <a:lstStyle/>
          <a:p>
            <a:r>
              <a:rPr lang="en-US" sz="2800" dirty="0"/>
              <a:t>Joint Enforcement Task Force on Payroll Fraud and Worker Misclassification</a:t>
            </a:r>
          </a:p>
          <a:p>
            <a:pPr lvl="1"/>
            <a:r>
              <a:rPr lang="en-US" sz="2000" dirty="0"/>
              <a:t>2022 report recommendations include investigation and prosecution for violations of misclassification laws</a:t>
            </a:r>
          </a:p>
          <a:p>
            <a:r>
              <a:rPr lang="en-US" sz="2800" dirty="0"/>
              <a:t>Tech Advances</a:t>
            </a:r>
          </a:p>
          <a:p>
            <a:pPr lvl="1"/>
            <a:r>
              <a:rPr lang="en-US" sz="2000" dirty="0">
                <a:latin typeface="+mn-lt"/>
              </a:rPr>
              <a:t>Online filing now available for both civil rights and labor standards complaints</a:t>
            </a:r>
          </a:p>
        </p:txBody>
      </p:sp>
    </p:spTree>
    <p:extLst>
      <p:ext uri="{BB962C8B-B14F-4D97-AF65-F5344CB8AC3E}">
        <p14:creationId xmlns:p14="http://schemas.microsoft.com/office/powerpoint/2010/main" val="250839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E292-4E4A-45F6-A44D-B1F8004E6551}"/>
              </a:ext>
            </a:extLst>
          </p:cNvPr>
          <p:cNvSpPr>
            <a:spLocks noGrp="1"/>
          </p:cNvSpPr>
          <p:nvPr>
            <p:ph type="title"/>
          </p:nvPr>
        </p:nvSpPr>
        <p:spPr/>
        <p:txBody>
          <a:bodyPr/>
          <a:lstStyle/>
          <a:p>
            <a:r>
              <a:rPr lang="en-US" dirty="0"/>
              <a:t>Hot Button Issues</a:t>
            </a:r>
          </a:p>
        </p:txBody>
      </p:sp>
    </p:spTree>
    <p:extLst>
      <p:ext uri="{BB962C8B-B14F-4D97-AF65-F5344CB8AC3E}">
        <p14:creationId xmlns:p14="http://schemas.microsoft.com/office/powerpoint/2010/main" val="1515059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D4BC23-FEF7-45DE-AA43-FC59B9692CE7}"/>
              </a:ext>
            </a:extLst>
          </p:cNvPr>
          <p:cNvSpPr>
            <a:spLocks noGrp="1"/>
          </p:cNvSpPr>
          <p:nvPr>
            <p:ph type="title"/>
          </p:nvPr>
        </p:nvSpPr>
        <p:spPr>
          <a:xfrm>
            <a:off x="677334" y="609600"/>
            <a:ext cx="9144398" cy="1320800"/>
          </a:xfrm>
        </p:spPr>
        <p:txBody>
          <a:bodyPr>
            <a:noAutofit/>
          </a:bodyPr>
          <a:lstStyle/>
          <a:p>
            <a:r>
              <a:rPr lang="en-US" dirty="0"/>
              <a:t>Wisconsin</a:t>
            </a:r>
            <a:br>
              <a:rPr lang="en-US" dirty="0"/>
            </a:br>
            <a:r>
              <a:rPr lang="en-US" sz="4000" dirty="0">
                <a:solidFill>
                  <a:schemeClr val="tx1">
                    <a:lumMod val="50000"/>
                    <a:lumOff val="50000"/>
                  </a:schemeClr>
                </a:solidFill>
              </a:rPr>
              <a:t>Cases</a:t>
            </a:r>
            <a:endParaRPr lang="en-US" sz="4000" dirty="0"/>
          </a:p>
        </p:txBody>
      </p:sp>
      <p:sp>
        <p:nvSpPr>
          <p:cNvPr id="5" name="Content Placeholder 4">
            <a:extLst>
              <a:ext uri="{FF2B5EF4-FFF2-40B4-BE49-F238E27FC236}">
                <a16:creationId xmlns:a16="http://schemas.microsoft.com/office/drawing/2014/main" id="{21BF491D-D3CD-4913-BD06-4F545C2AAE41}"/>
              </a:ext>
            </a:extLst>
          </p:cNvPr>
          <p:cNvSpPr>
            <a:spLocks noGrp="1"/>
          </p:cNvSpPr>
          <p:nvPr>
            <p:ph idx="1"/>
          </p:nvPr>
        </p:nvSpPr>
        <p:spPr>
          <a:xfrm>
            <a:off x="677334" y="2160589"/>
            <a:ext cx="8606366" cy="4513343"/>
          </a:xfrm>
        </p:spPr>
        <p:txBody>
          <a:bodyPr>
            <a:normAutofit/>
          </a:bodyPr>
          <a:lstStyle/>
          <a:p>
            <a:r>
              <a:rPr lang="en-US" sz="2800" dirty="0"/>
              <a:t>Joint Enforcement Task Force on Payroll Fraud and Worker Misclassification</a:t>
            </a:r>
          </a:p>
          <a:p>
            <a:pPr lvl="1"/>
            <a:r>
              <a:rPr lang="en-US" sz="2000" dirty="0"/>
              <a:t>2022 report recommendations include investigation and prosecution for violations of misclassification laws</a:t>
            </a:r>
          </a:p>
          <a:p>
            <a:r>
              <a:rPr lang="en-US" sz="2800" dirty="0"/>
              <a:t>Tech Advances</a:t>
            </a:r>
          </a:p>
          <a:p>
            <a:pPr lvl="1"/>
            <a:r>
              <a:rPr lang="en-US" sz="2000" dirty="0">
                <a:latin typeface="+mn-lt"/>
              </a:rPr>
              <a:t>Online filing now available for both civil rights and labor standards complaints</a:t>
            </a:r>
          </a:p>
        </p:txBody>
      </p:sp>
      <p:graphicFrame>
        <p:nvGraphicFramePr>
          <p:cNvPr id="6" name="Content Placeholder 2">
            <a:extLst>
              <a:ext uri="{FF2B5EF4-FFF2-40B4-BE49-F238E27FC236}">
                <a16:creationId xmlns:a16="http://schemas.microsoft.com/office/drawing/2014/main" id="{8C510AE4-5DB5-4C8B-8201-692F21569B6A}"/>
              </a:ext>
            </a:extLst>
          </p:cNvPr>
          <p:cNvGraphicFramePr>
            <a:graphicFrameLocks/>
          </p:cNvGraphicFramePr>
          <p:nvPr>
            <p:extLst>
              <p:ext uri="{D42A27DB-BD31-4B8C-83A1-F6EECF244321}">
                <p14:modId xmlns:p14="http://schemas.microsoft.com/office/powerpoint/2010/main" val="1267529445"/>
              </p:ext>
            </p:extLst>
          </p:nvPr>
        </p:nvGraphicFramePr>
        <p:xfrm>
          <a:off x="677334" y="2160589"/>
          <a:ext cx="8606366" cy="4215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22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Legislative Hotbeds</a:t>
            </a:r>
          </a:p>
        </p:txBody>
      </p:sp>
      <p:sp>
        <p:nvSpPr>
          <p:cNvPr id="3" name="Content Placeholder 2"/>
          <p:cNvSpPr>
            <a:spLocks noGrp="1"/>
          </p:cNvSpPr>
          <p:nvPr>
            <p:ph sz="half" idx="1"/>
          </p:nvPr>
        </p:nvSpPr>
        <p:spPr/>
        <p:txBody>
          <a:bodyPr>
            <a:normAutofit/>
          </a:bodyPr>
          <a:lstStyle/>
          <a:p>
            <a:r>
              <a:rPr lang="en-US" dirty="0"/>
              <a:t>Paid sick leave</a:t>
            </a:r>
          </a:p>
          <a:p>
            <a:r>
              <a:rPr lang="en-US" dirty="0"/>
              <a:t>Paid family leave</a:t>
            </a:r>
          </a:p>
          <a:p>
            <a:r>
              <a:rPr lang="en-US" dirty="0"/>
              <a:t>Marijuana</a:t>
            </a:r>
          </a:p>
          <a:p>
            <a:r>
              <a:rPr lang="en-US" dirty="0"/>
              <a:t>Employee monitoring</a:t>
            </a:r>
          </a:p>
        </p:txBody>
      </p:sp>
      <p:sp>
        <p:nvSpPr>
          <p:cNvPr id="4" name="Content Placeholder 3">
            <a:extLst>
              <a:ext uri="{FF2B5EF4-FFF2-40B4-BE49-F238E27FC236}">
                <a16:creationId xmlns:a16="http://schemas.microsoft.com/office/drawing/2014/main" id="{BC901107-CA1D-4FB8-A73D-84B0A1D46BAE}"/>
              </a:ext>
            </a:extLst>
          </p:cNvPr>
          <p:cNvSpPr>
            <a:spLocks noGrp="1"/>
          </p:cNvSpPr>
          <p:nvPr>
            <p:ph sz="half" idx="2"/>
          </p:nvPr>
        </p:nvSpPr>
        <p:spPr/>
        <p:txBody>
          <a:bodyPr>
            <a:normAutofit/>
          </a:bodyPr>
          <a:lstStyle/>
          <a:p>
            <a:r>
              <a:rPr lang="en-US" dirty="0"/>
              <a:t>Data privacy</a:t>
            </a:r>
          </a:p>
          <a:p>
            <a:r>
              <a:rPr lang="en-US" dirty="0"/>
              <a:t>Restrictive covenants</a:t>
            </a:r>
          </a:p>
          <a:p>
            <a:r>
              <a:rPr lang="en-US" dirty="0"/>
              <a:t>Expense reimbursement</a:t>
            </a:r>
          </a:p>
          <a:p>
            <a:endParaRPr lang="en-US" dirty="0"/>
          </a:p>
        </p:txBody>
      </p:sp>
    </p:spTree>
    <p:extLst>
      <p:ext uri="{BB962C8B-B14F-4D97-AF65-F5344CB8AC3E}">
        <p14:creationId xmlns:p14="http://schemas.microsoft.com/office/powerpoint/2010/main" val="2534886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606366" cy="1320800"/>
          </a:xfrm>
        </p:spPr>
        <p:txBody>
          <a:bodyPr anchor="b">
            <a:normAutofit/>
          </a:bodyPr>
          <a:lstStyle/>
          <a:p>
            <a:r>
              <a:rPr lang="en-US" dirty="0"/>
              <a:t>State Pay Transparency Laws</a:t>
            </a:r>
          </a:p>
        </p:txBody>
      </p:sp>
      <p:graphicFrame>
        <p:nvGraphicFramePr>
          <p:cNvPr id="5" name="Content Placeholder 2">
            <a:extLst>
              <a:ext uri="{FF2B5EF4-FFF2-40B4-BE49-F238E27FC236}">
                <a16:creationId xmlns:a16="http://schemas.microsoft.com/office/drawing/2014/main" id="{312A1BF3-237E-7FAD-16DA-DC39F3E5592B}"/>
              </a:ext>
            </a:extLst>
          </p:cNvPr>
          <p:cNvGraphicFramePr>
            <a:graphicFrameLocks noGrp="1"/>
          </p:cNvGraphicFramePr>
          <p:nvPr>
            <p:ph idx="1"/>
          </p:nvPr>
        </p:nvGraphicFramePr>
        <p:xfrm>
          <a:off x="677334" y="2160589"/>
          <a:ext cx="8606366" cy="4215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14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B1BC-B463-4235-A3FE-E1CAC13DA063}"/>
              </a:ext>
            </a:extLst>
          </p:cNvPr>
          <p:cNvSpPr>
            <a:spLocks noGrp="1"/>
          </p:cNvSpPr>
          <p:nvPr>
            <p:ph type="title"/>
          </p:nvPr>
        </p:nvSpPr>
        <p:spPr/>
        <p:txBody>
          <a:bodyPr/>
          <a:lstStyle/>
          <a:p>
            <a:r>
              <a:rPr lang="en-US" dirty="0"/>
              <a:t>State Pay Transparency Laws</a:t>
            </a:r>
          </a:p>
        </p:txBody>
      </p:sp>
      <p:sp>
        <p:nvSpPr>
          <p:cNvPr id="3" name="Content Placeholder 2">
            <a:extLst>
              <a:ext uri="{FF2B5EF4-FFF2-40B4-BE49-F238E27FC236}">
                <a16:creationId xmlns:a16="http://schemas.microsoft.com/office/drawing/2014/main" id="{D2EB3A9F-C3AC-4EF1-A78F-6DB083CEAC0C}"/>
              </a:ext>
            </a:extLst>
          </p:cNvPr>
          <p:cNvSpPr>
            <a:spLocks noGrp="1"/>
          </p:cNvSpPr>
          <p:nvPr>
            <p:ph idx="1"/>
          </p:nvPr>
        </p:nvSpPr>
        <p:spPr/>
        <p:txBody>
          <a:bodyPr>
            <a:normAutofit/>
          </a:bodyPr>
          <a:lstStyle/>
          <a:p>
            <a:r>
              <a:rPr lang="en-US" dirty="0"/>
              <a:t>Can’t put the genie back in the bottle</a:t>
            </a:r>
          </a:p>
          <a:p>
            <a:r>
              <a:rPr lang="en-US" dirty="0"/>
              <a:t>May already be covered if remote positions</a:t>
            </a:r>
          </a:p>
          <a:p>
            <a:r>
              <a:rPr lang="en-US" dirty="0"/>
              <a:t>Can lead to claims, tough questions, and morale issues</a:t>
            </a:r>
          </a:p>
        </p:txBody>
      </p:sp>
      <p:sp>
        <p:nvSpPr>
          <p:cNvPr id="4" name="Rectangle: Rounded Corners 3">
            <a:extLst>
              <a:ext uri="{FF2B5EF4-FFF2-40B4-BE49-F238E27FC236}">
                <a16:creationId xmlns:a16="http://schemas.microsoft.com/office/drawing/2014/main" id="{39E68B8C-FD3F-4C03-B625-079C86AA60E9}"/>
              </a:ext>
            </a:extLst>
          </p:cNvPr>
          <p:cNvSpPr/>
          <p:nvPr/>
        </p:nvSpPr>
        <p:spPr>
          <a:xfrm>
            <a:off x="9834114" y="531418"/>
            <a:ext cx="2225614" cy="25223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rgbClr val="002D62"/>
                </a:solidFill>
              </a:rPr>
              <a:t>CO &amp; WA – can’t avoid coverage by refusing to consider their applicants</a:t>
            </a:r>
          </a:p>
        </p:txBody>
      </p:sp>
    </p:spTree>
    <p:extLst>
      <p:ext uri="{BB962C8B-B14F-4D97-AF65-F5344CB8AC3E}">
        <p14:creationId xmlns:p14="http://schemas.microsoft.com/office/powerpoint/2010/main" val="162329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B1BC-B463-4235-A3FE-E1CAC13DA063}"/>
              </a:ext>
            </a:extLst>
          </p:cNvPr>
          <p:cNvSpPr>
            <a:spLocks noGrp="1"/>
          </p:cNvSpPr>
          <p:nvPr>
            <p:ph type="title"/>
          </p:nvPr>
        </p:nvSpPr>
        <p:spPr/>
        <p:txBody>
          <a:bodyPr/>
          <a:lstStyle/>
          <a:p>
            <a:r>
              <a:rPr lang="en-US" dirty="0"/>
              <a:t>State Pay Transparency Laws</a:t>
            </a:r>
          </a:p>
        </p:txBody>
      </p:sp>
      <p:sp>
        <p:nvSpPr>
          <p:cNvPr id="3" name="Content Placeholder 2">
            <a:extLst>
              <a:ext uri="{FF2B5EF4-FFF2-40B4-BE49-F238E27FC236}">
                <a16:creationId xmlns:a16="http://schemas.microsoft.com/office/drawing/2014/main" id="{D2EB3A9F-C3AC-4EF1-A78F-6DB083CEAC0C}"/>
              </a:ext>
            </a:extLst>
          </p:cNvPr>
          <p:cNvSpPr>
            <a:spLocks noGrp="1"/>
          </p:cNvSpPr>
          <p:nvPr>
            <p:ph idx="1"/>
          </p:nvPr>
        </p:nvSpPr>
        <p:spPr/>
        <p:txBody>
          <a:bodyPr>
            <a:normAutofit/>
          </a:bodyPr>
          <a:lstStyle/>
          <a:p>
            <a:r>
              <a:rPr lang="en-US" dirty="0"/>
              <a:t>Start planning now</a:t>
            </a:r>
          </a:p>
          <a:p>
            <a:pPr lvl="1"/>
            <a:r>
              <a:rPr lang="en-US" dirty="0"/>
              <a:t>Compliance strategy – targeted or comprehensive?</a:t>
            </a:r>
          </a:p>
          <a:p>
            <a:pPr lvl="1"/>
            <a:r>
              <a:rPr lang="en-US" dirty="0"/>
              <a:t>Conduct </a:t>
            </a:r>
            <a:r>
              <a:rPr lang="en-US" i="1" dirty="0"/>
              <a:t>privileged</a:t>
            </a:r>
            <a:r>
              <a:rPr lang="en-US" dirty="0"/>
              <a:t> pay equity audit before widespread posting</a:t>
            </a:r>
          </a:p>
          <a:p>
            <a:pPr lvl="1"/>
            <a:r>
              <a:rPr lang="en-US" dirty="0"/>
              <a:t>Train managers to handle questions</a:t>
            </a:r>
          </a:p>
        </p:txBody>
      </p:sp>
    </p:spTree>
    <p:extLst>
      <p:ext uri="{BB962C8B-B14F-4D97-AF65-F5344CB8AC3E}">
        <p14:creationId xmlns:p14="http://schemas.microsoft.com/office/powerpoint/2010/main" val="382220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DE15-5EA5-4F59-BE45-2EB0DD6F2B52}"/>
              </a:ext>
            </a:extLst>
          </p:cNvPr>
          <p:cNvSpPr>
            <a:spLocks noGrp="1"/>
          </p:cNvSpPr>
          <p:nvPr>
            <p:ph type="title"/>
          </p:nvPr>
        </p:nvSpPr>
        <p:spPr>
          <a:xfrm>
            <a:off x="677334" y="4455318"/>
            <a:ext cx="8596667" cy="757812"/>
          </a:xfrm>
        </p:spPr>
        <p:txBody>
          <a:bodyPr anchor="b">
            <a:normAutofit/>
          </a:bodyPr>
          <a:lstStyle/>
          <a:p>
            <a:pPr>
              <a:lnSpc>
                <a:spcPct val="90000"/>
              </a:lnSpc>
            </a:pPr>
            <a:r>
              <a:rPr lang="en-US" sz="3600" dirty="0"/>
              <a:t>State Consumer Privacy Laws </a:t>
            </a:r>
          </a:p>
        </p:txBody>
      </p:sp>
      <p:pic>
        <p:nvPicPr>
          <p:cNvPr id="5" name="Content Placeholder 4">
            <a:extLst>
              <a:ext uri="{FF2B5EF4-FFF2-40B4-BE49-F238E27FC236}">
                <a16:creationId xmlns:a16="http://schemas.microsoft.com/office/drawing/2014/main" id="{BFBAF73A-7C3C-4AAD-B8F7-3844826E5C4D}"/>
              </a:ext>
            </a:extLst>
          </p:cNvPr>
          <p:cNvPicPr>
            <a:picLocks noGrp="1" noChangeAspect="1"/>
          </p:cNvPicPr>
          <p:nvPr>
            <p:ph type="pic" idx="1"/>
          </p:nvPr>
        </p:nvPicPr>
        <p:blipFill>
          <a:blip r:embed="rId3"/>
          <a:srcRect t="22820" b="22820"/>
          <a:stretch/>
        </p:blipFill>
        <p:spPr>
          <a:xfrm>
            <a:off x="677334" y="609600"/>
            <a:ext cx="8596668" cy="3845718"/>
          </a:xfrm>
          <a:noFill/>
        </p:spPr>
      </p:pic>
      <p:sp>
        <p:nvSpPr>
          <p:cNvPr id="10" name="Text Placeholder 3">
            <a:extLst>
              <a:ext uri="{FF2B5EF4-FFF2-40B4-BE49-F238E27FC236}">
                <a16:creationId xmlns:a16="http://schemas.microsoft.com/office/drawing/2014/main" id="{318FE386-DABF-6731-AEC5-8C9AC6D22C01}"/>
              </a:ext>
            </a:extLst>
          </p:cNvPr>
          <p:cNvSpPr>
            <a:spLocks noGrp="1"/>
          </p:cNvSpPr>
          <p:nvPr>
            <p:ph type="body" sz="half" idx="2"/>
          </p:nvPr>
        </p:nvSpPr>
        <p:spPr>
          <a:xfrm>
            <a:off x="677334" y="5213130"/>
            <a:ext cx="8596667" cy="1360197"/>
          </a:xfrm>
        </p:spPr>
        <p:txBody>
          <a:bodyPr>
            <a:normAutofit/>
          </a:bodyPr>
          <a:lstStyle/>
          <a:p>
            <a:r>
              <a:rPr lang="en-US" b="0" i="0" dirty="0">
                <a:effectLst/>
              </a:rPr>
              <a:t>Beginning January 1, 2023, employers subject to the CCPA must comply with its data privacy requirements for employment and job applicant data.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82778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F1A9-71DC-4325-B7AB-FA55DF89C752}"/>
              </a:ext>
            </a:extLst>
          </p:cNvPr>
          <p:cNvSpPr>
            <a:spLocks noGrp="1"/>
          </p:cNvSpPr>
          <p:nvPr>
            <p:ph type="title"/>
          </p:nvPr>
        </p:nvSpPr>
        <p:spPr/>
        <p:txBody>
          <a:bodyPr/>
          <a:lstStyle/>
          <a:p>
            <a:r>
              <a:rPr lang="en-US" dirty="0"/>
              <a:t>Forecasting 2023</a:t>
            </a:r>
          </a:p>
        </p:txBody>
      </p:sp>
    </p:spTree>
    <p:extLst>
      <p:ext uri="{BB962C8B-B14F-4D97-AF65-F5344CB8AC3E}">
        <p14:creationId xmlns:p14="http://schemas.microsoft.com/office/powerpoint/2010/main" val="854945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D410D-8936-4784-A965-0F6A7C54DBBB}"/>
              </a:ext>
            </a:extLst>
          </p:cNvPr>
          <p:cNvSpPr>
            <a:spLocks noGrp="1"/>
          </p:cNvSpPr>
          <p:nvPr>
            <p:ph type="title"/>
          </p:nvPr>
        </p:nvSpPr>
        <p:spPr>
          <a:xfrm>
            <a:off x="677334" y="609600"/>
            <a:ext cx="8596667" cy="1320800"/>
          </a:xfrm>
        </p:spPr>
        <p:txBody>
          <a:bodyPr anchor="b">
            <a:normAutofit/>
          </a:bodyPr>
          <a:lstStyle/>
          <a:p>
            <a:pPr>
              <a:lnSpc>
                <a:spcPct val="90000"/>
              </a:lnSpc>
            </a:pPr>
            <a:r>
              <a:rPr lang="en-US" dirty="0"/>
              <a:t>Key Issues in 2023</a:t>
            </a:r>
            <a:br>
              <a:rPr lang="en-US" dirty="0"/>
            </a:br>
            <a:endParaRPr lang="en-US" dirty="0"/>
          </a:p>
        </p:txBody>
      </p:sp>
      <p:sp>
        <p:nvSpPr>
          <p:cNvPr id="5" name="Content Placeholder 4">
            <a:extLst>
              <a:ext uri="{FF2B5EF4-FFF2-40B4-BE49-F238E27FC236}">
                <a16:creationId xmlns:a16="http://schemas.microsoft.com/office/drawing/2014/main" id="{2307283B-9712-4822-B634-7DD66A2B91B0}"/>
              </a:ext>
            </a:extLst>
          </p:cNvPr>
          <p:cNvSpPr>
            <a:spLocks noGrp="1"/>
          </p:cNvSpPr>
          <p:nvPr>
            <p:ph sz="half" idx="1"/>
          </p:nvPr>
        </p:nvSpPr>
        <p:spPr>
          <a:xfrm>
            <a:off x="677334" y="1764632"/>
            <a:ext cx="6044308" cy="4700336"/>
          </a:xfrm>
        </p:spPr>
        <p:txBody>
          <a:bodyPr>
            <a:normAutofit/>
          </a:bodyPr>
          <a:lstStyle/>
          <a:p>
            <a:pPr>
              <a:lnSpc>
                <a:spcPct val="90000"/>
              </a:lnSpc>
            </a:pPr>
            <a:r>
              <a:rPr lang="en-US" sz="2200" dirty="0"/>
              <a:t>Mental health and accommodations</a:t>
            </a:r>
          </a:p>
          <a:p>
            <a:pPr>
              <a:lnSpc>
                <a:spcPct val="90000"/>
              </a:lnSpc>
            </a:pPr>
            <a:r>
              <a:rPr lang="en-US" sz="2200" dirty="0"/>
              <a:t>Religious liberties</a:t>
            </a:r>
          </a:p>
          <a:p>
            <a:pPr lvl="1">
              <a:lnSpc>
                <a:spcPct val="90000"/>
              </a:lnSpc>
            </a:pPr>
            <a:r>
              <a:rPr lang="en-US" sz="1800" i="1" dirty="0"/>
              <a:t>Groff v. </a:t>
            </a:r>
            <a:r>
              <a:rPr lang="en-US" sz="1800" i="1" dirty="0" err="1"/>
              <a:t>DeJoy</a:t>
            </a:r>
            <a:r>
              <a:rPr lang="en-US" sz="1800" i="1" dirty="0"/>
              <a:t> </a:t>
            </a:r>
            <a:r>
              <a:rPr lang="en-US" sz="1800" dirty="0"/>
              <a:t>- U.S. Supreme Court to rule on duty to accommodate religious beliefs</a:t>
            </a:r>
          </a:p>
          <a:p>
            <a:pPr>
              <a:lnSpc>
                <a:spcPct val="90000"/>
              </a:lnSpc>
            </a:pPr>
            <a:r>
              <a:rPr lang="en-US" sz="2200" dirty="0"/>
              <a:t>Employee/contractor classification</a:t>
            </a:r>
          </a:p>
          <a:p>
            <a:pPr>
              <a:lnSpc>
                <a:spcPct val="90000"/>
              </a:lnSpc>
            </a:pPr>
            <a:r>
              <a:rPr lang="en-US" sz="2200" dirty="0"/>
              <a:t>Pay equity and transparency</a:t>
            </a:r>
            <a:endParaRPr lang="en-US" sz="2200" b="1" dirty="0"/>
          </a:p>
          <a:p>
            <a:pPr>
              <a:lnSpc>
                <a:spcPct val="90000"/>
              </a:lnSpc>
            </a:pPr>
            <a:r>
              <a:rPr lang="en-US" sz="2200" dirty="0"/>
              <a:t>Multi-state compliance burden</a:t>
            </a:r>
          </a:p>
          <a:p>
            <a:pPr>
              <a:lnSpc>
                <a:spcPct val="90000"/>
              </a:lnSpc>
            </a:pPr>
            <a:r>
              <a:rPr lang="en-US" sz="2200" dirty="0"/>
              <a:t>Wage/hour litigation</a:t>
            </a:r>
          </a:p>
          <a:p>
            <a:pPr marL="0" indent="0">
              <a:lnSpc>
                <a:spcPct val="90000"/>
              </a:lnSpc>
              <a:buNone/>
            </a:pPr>
            <a:endParaRPr lang="en-US" sz="2200" dirty="0"/>
          </a:p>
        </p:txBody>
      </p:sp>
      <p:pic>
        <p:nvPicPr>
          <p:cNvPr id="1026" name="Picture 2" descr="Keyring key ring clip art free vector 4vector">
            <a:extLst>
              <a:ext uri="{FF2B5EF4-FFF2-40B4-BE49-F238E27FC236}">
                <a16:creationId xmlns:a16="http://schemas.microsoft.com/office/drawing/2014/main" id="{FA072F06-280E-4B21-81D7-B7CAB81ABC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3847" y="272716"/>
            <a:ext cx="2757037" cy="2277979"/>
          </a:xfrm>
          <a:prstGeom prst="rect">
            <a:avLst/>
          </a:prstGeom>
          <a:solidFill>
            <a:srgbClr val="FFFFFF"/>
          </a:solidFill>
        </p:spPr>
      </p:pic>
    </p:spTree>
    <p:extLst>
      <p:ext uri="{BB962C8B-B14F-4D97-AF65-F5344CB8AC3E}">
        <p14:creationId xmlns:p14="http://schemas.microsoft.com/office/powerpoint/2010/main" val="489305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D08A-B865-4F2A-869E-9BAE651CCCB3}"/>
              </a:ext>
            </a:extLst>
          </p:cNvPr>
          <p:cNvSpPr>
            <a:spLocks noGrp="1"/>
          </p:cNvSpPr>
          <p:nvPr>
            <p:ph type="title"/>
          </p:nvPr>
        </p:nvSpPr>
        <p:spPr/>
        <p:txBody>
          <a:bodyPr/>
          <a:lstStyle/>
          <a:p>
            <a:r>
              <a:rPr lang="en-US" dirty="0"/>
              <a:t>Keys to Minimize Multi-State Risk</a:t>
            </a:r>
          </a:p>
        </p:txBody>
      </p:sp>
      <p:sp>
        <p:nvSpPr>
          <p:cNvPr id="3" name="Content Placeholder 2">
            <a:extLst>
              <a:ext uri="{FF2B5EF4-FFF2-40B4-BE49-F238E27FC236}">
                <a16:creationId xmlns:a16="http://schemas.microsoft.com/office/drawing/2014/main" id="{3B9DAD95-812A-4919-B9DB-7ED22E72E253}"/>
              </a:ext>
            </a:extLst>
          </p:cNvPr>
          <p:cNvSpPr>
            <a:spLocks noGrp="1"/>
          </p:cNvSpPr>
          <p:nvPr>
            <p:ph idx="1"/>
          </p:nvPr>
        </p:nvSpPr>
        <p:spPr/>
        <p:txBody>
          <a:bodyPr>
            <a:normAutofit fontScale="85000" lnSpcReduction="10000"/>
          </a:bodyPr>
          <a:lstStyle/>
          <a:p>
            <a:r>
              <a:rPr lang="en-US" dirty="0"/>
              <a:t>Early evaluation of employment landscape in deals</a:t>
            </a:r>
          </a:p>
          <a:p>
            <a:r>
              <a:rPr lang="en-US" dirty="0"/>
              <a:t>Establish process for approving remote work </a:t>
            </a:r>
          </a:p>
          <a:p>
            <a:r>
              <a:rPr lang="en-US" dirty="0"/>
              <a:t>Limit remote work to brick &amp; mortar state(s) </a:t>
            </a:r>
          </a:p>
          <a:p>
            <a:r>
              <a:rPr lang="en-US" dirty="0"/>
              <a:t>Require advance approval for relocation</a:t>
            </a:r>
          </a:p>
          <a:p>
            <a:r>
              <a:rPr lang="en-US" dirty="0"/>
              <a:t>Establish process for tracking laws in new jurisdictions</a:t>
            </a:r>
          </a:p>
          <a:p>
            <a:r>
              <a:rPr lang="en-US" dirty="0"/>
              <a:t>Have written remote work policy with employee acknowledgment </a:t>
            </a:r>
          </a:p>
          <a:p>
            <a:r>
              <a:rPr lang="en-US" dirty="0"/>
              <a:t>Termination checklist to flag variances</a:t>
            </a:r>
          </a:p>
          <a:p>
            <a:pPr lvl="1"/>
            <a:endParaRPr lang="en-US" dirty="0"/>
          </a:p>
          <a:p>
            <a:endParaRPr lang="en-US" dirty="0"/>
          </a:p>
          <a:p>
            <a:pPr lvl="1"/>
            <a:endParaRPr lang="en-US" dirty="0"/>
          </a:p>
        </p:txBody>
      </p:sp>
    </p:spTree>
    <p:extLst>
      <p:ext uri="{BB962C8B-B14F-4D97-AF65-F5344CB8AC3E}">
        <p14:creationId xmlns:p14="http://schemas.microsoft.com/office/powerpoint/2010/main" val="3924193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F1A9-71DC-4325-B7AB-FA55DF89C752}"/>
              </a:ext>
            </a:extLst>
          </p:cNvPr>
          <p:cNvSpPr>
            <a:spLocks noGrp="1"/>
          </p:cNvSpPr>
          <p:nvPr>
            <p:ph type="title"/>
          </p:nvPr>
        </p:nvSpPr>
        <p:spPr>
          <a:xfrm>
            <a:off x="677334" y="609600"/>
            <a:ext cx="8596667" cy="1320800"/>
          </a:xfrm>
        </p:spPr>
        <p:txBody>
          <a:bodyPr anchor="b">
            <a:normAutofit/>
          </a:bodyPr>
          <a:lstStyle/>
          <a:p>
            <a:r>
              <a:rPr lang="en-US" dirty="0"/>
              <a:t>Wage/Hour</a:t>
            </a:r>
          </a:p>
        </p:txBody>
      </p:sp>
      <p:pic>
        <p:nvPicPr>
          <p:cNvPr id="4" name="Picture 3" descr="Clock hour hand at 12 and minute hand at ten">
            <a:extLst>
              <a:ext uri="{FF2B5EF4-FFF2-40B4-BE49-F238E27FC236}">
                <a16:creationId xmlns:a16="http://schemas.microsoft.com/office/drawing/2014/main" id="{E2F30BBC-7368-4E9D-ABE3-88898DB56321}"/>
              </a:ext>
            </a:extLst>
          </p:cNvPr>
          <p:cNvPicPr>
            <a:picLocks noChangeAspect="1"/>
          </p:cNvPicPr>
          <p:nvPr/>
        </p:nvPicPr>
        <p:blipFill rotWithShape="1">
          <a:blip r:embed="rId3"/>
          <a:srcRect l="7047" r="27643" b="2"/>
          <a:stretch/>
        </p:blipFill>
        <p:spPr>
          <a:xfrm>
            <a:off x="677334" y="2160588"/>
            <a:ext cx="4184035" cy="4276191"/>
          </a:xfrm>
          <a:prstGeom prst="rect">
            <a:avLst/>
          </a:prstGeom>
          <a:noFill/>
        </p:spPr>
      </p:pic>
      <p:sp>
        <p:nvSpPr>
          <p:cNvPr id="9" name="Text Placeholder 3">
            <a:extLst>
              <a:ext uri="{FF2B5EF4-FFF2-40B4-BE49-F238E27FC236}">
                <a16:creationId xmlns:a16="http://schemas.microsoft.com/office/drawing/2014/main" id="{DBD4DC4D-0EF8-2919-1464-057A998EFB7C}"/>
              </a:ext>
            </a:extLst>
          </p:cNvPr>
          <p:cNvSpPr>
            <a:spLocks noGrp="1"/>
          </p:cNvSpPr>
          <p:nvPr>
            <p:ph sz="half" idx="2"/>
          </p:nvPr>
        </p:nvSpPr>
        <p:spPr>
          <a:xfrm>
            <a:off x="5089970" y="2160589"/>
            <a:ext cx="4184034" cy="4276190"/>
          </a:xfrm>
        </p:spPr>
        <p:txBody>
          <a:bodyPr>
            <a:normAutofit/>
          </a:bodyPr>
          <a:lstStyle/>
          <a:p>
            <a:r>
              <a:rPr lang="en-US" dirty="0"/>
              <a:t>Plaintiffs’ bar will continue to target timekeeping practices with FLSA collective/class actions</a:t>
            </a:r>
          </a:p>
        </p:txBody>
      </p:sp>
    </p:spTree>
    <p:extLst>
      <p:ext uri="{BB962C8B-B14F-4D97-AF65-F5344CB8AC3E}">
        <p14:creationId xmlns:p14="http://schemas.microsoft.com/office/powerpoint/2010/main" val="3143766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E3D1-3456-493D-865F-FEA2DED7A78C}"/>
              </a:ext>
            </a:extLst>
          </p:cNvPr>
          <p:cNvSpPr>
            <a:spLocks noGrp="1"/>
          </p:cNvSpPr>
          <p:nvPr>
            <p:ph type="title"/>
          </p:nvPr>
        </p:nvSpPr>
        <p:spPr/>
        <p:txBody>
          <a:bodyPr>
            <a:noAutofit/>
          </a:bodyPr>
          <a:lstStyle/>
          <a:p>
            <a:r>
              <a:rPr lang="en-US" dirty="0"/>
              <a:t>Federal Movement Against</a:t>
            </a:r>
            <a:br>
              <a:rPr lang="en-US" dirty="0"/>
            </a:br>
            <a:r>
              <a:rPr lang="en-US" dirty="0"/>
              <a:t>Non-Competes</a:t>
            </a:r>
          </a:p>
        </p:txBody>
      </p:sp>
      <p:sp>
        <p:nvSpPr>
          <p:cNvPr id="3" name="Content Placeholder 2">
            <a:extLst>
              <a:ext uri="{FF2B5EF4-FFF2-40B4-BE49-F238E27FC236}">
                <a16:creationId xmlns:a16="http://schemas.microsoft.com/office/drawing/2014/main" id="{C434CFDE-42A3-4894-AAB9-A47659AC7C43}"/>
              </a:ext>
            </a:extLst>
          </p:cNvPr>
          <p:cNvSpPr>
            <a:spLocks noGrp="1"/>
          </p:cNvSpPr>
          <p:nvPr>
            <p:ph sz="half" idx="1"/>
          </p:nvPr>
        </p:nvSpPr>
        <p:spPr>
          <a:xfrm>
            <a:off x="677334" y="2160588"/>
            <a:ext cx="8596667" cy="4276191"/>
          </a:xfrm>
        </p:spPr>
        <p:txBody>
          <a:bodyPr>
            <a:normAutofit/>
          </a:bodyPr>
          <a:lstStyle/>
          <a:p>
            <a:pPr>
              <a:spcBef>
                <a:spcPts val="600"/>
              </a:spcBef>
            </a:pPr>
            <a:r>
              <a:rPr lang="en-US" sz="2600" dirty="0"/>
              <a:t>Freedom to Compete Act</a:t>
            </a:r>
          </a:p>
          <a:p>
            <a:pPr lvl="1">
              <a:spcBef>
                <a:spcPts val="600"/>
              </a:spcBef>
            </a:pPr>
            <a:r>
              <a:rPr lang="en-US" sz="2200" dirty="0"/>
              <a:t>Would amend the FLSA to prevent non-competes for certain non-exempt employees</a:t>
            </a:r>
          </a:p>
          <a:p>
            <a:pPr>
              <a:spcBef>
                <a:spcPts val="600"/>
              </a:spcBef>
            </a:pPr>
            <a:r>
              <a:rPr lang="en-US" sz="2600" dirty="0"/>
              <a:t>DOJ pursuit of criminal penalties against business owners for no-hire/no-poach agreements</a:t>
            </a:r>
          </a:p>
          <a:p>
            <a:r>
              <a:rPr lang="en-US" sz="2800" dirty="0"/>
              <a:t>Executive Order 14036: Promoting Competition in the American Economy</a:t>
            </a:r>
          </a:p>
          <a:p>
            <a:pPr lvl="1">
              <a:spcBef>
                <a:spcPts val="600"/>
              </a:spcBef>
            </a:pPr>
            <a:r>
              <a:rPr lang="en-US" sz="2200" dirty="0"/>
              <a:t>Encourages the Federal Trade Commission (FTC) to ban or limit non-compete agreements</a:t>
            </a:r>
          </a:p>
          <a:p>
            <a:pPr marL="0" indent="0">
              <a:buNone/>
            </a:pPr>
            <a:endParaRPr lang="en-US" dirty="0"/>
          </a:p>
        </p:txBody>
      </p:sp>
    </p:spTree>
    <p:extLst>
      <p:ext uri="{BB962C8B-B14F-4D97-AF65-F5344CB8AC3E}">
        <p14:creationId xmlns:p14="http://schemas.microsoft.com/office/powerpoint/2010/main" val="3704018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0302-C049-4FDF-80CC-1D1DA99F31A8}"/>
              </a:ext>
            </a:extLst>
          </p:cNvPr>
          <p:cNvSpPr>
            <a:spLocks noGrp="1"/>
          </p:cNvSpPr>
          <p:nvPr>
            <p:ph type="title"/>
          </p:nvPr>
        </p:nvSpPr>
        <p:spPr/>
        <p:txBody>
          <a:bodyPr/>
          <a:lstStyle/>
          <a:p>
            <a:r>
              <a:rPr lang="en-US" dirty="0"/>
              <a:t>Big Exposure</a:t>
            </a:r>
          </a:p>
        </p:txBody>
      </p:sp>
      <p:sp>
        <p:nvSpPr>
          <p:cNvPr id="3" name="Content Placeholder 2">
            <a:extLst>
              <a:ext uri="{FF2B5EF4-FFF2-40B4-BE49-F238E27FC236}">
                <a16:creationId xmlns:a16="http://schemas.microsoft.com/office/drawing/2014/main" id="{DB28995F-9D60-42A1-917C-11316869D0D9}"/>
              </a:ext>
            </a:extLst>
          </p:cNvPr>
          <p:cNvSpPr>
            <a:spLocks noGrp="1"/>
          </p:cNvSpPr>
          <p:nvPr>
            <p:ph idx="1"/>
          </p:nvPr>
        </p:nvSpPr>
        <p:spPr/>
        <p:txBody>
          <a:bodyPr>
            <a:normAutofit fontScale="85000" lnSpcReduction="10000"/>
          </a:bodyPr>
          <a:lstStyle/>
          <a:p>
            <a:r>
              <a:rPr lang="en-US" dirty="0"/>
              <a:t>Claims can be pursued on collective/class basis</a:t>
            </a:r>
          </a:p>
          <a:p>
            <a:r>
              <a:rPr lang="en-US" dirty="0"/>
              <a:t>Number of cases continues to explode </a:t>
            </a:r>
          </a:p>
          <a:p>
            <a:pPr lvl="1"/>
            <a:r>
              <a:rPr lang="en-US" dirty="0"/>
              <a:t>Fee shifting attracts plaintiffs’ bar</a:t>
            </a:r>
          </a:p>
          <a:p>
            <a:pPr lvl="1"/>
            <a:r>
              <a:rPr lang="en-US" dirty="0"/>
              <a:t>5,238 FLSA filings in 2021</a:t>
            </a:r>
          </a:p>
          <a:p>
            <a:r>
              <a:rPr lang="en-US" dirty="0"/>
              <a:t>Cumulative value of individual claims + plaintiffs’ attorneys’ fees = </a:t>
            </a:r>
            <a:r>
              <a:rPr lang="en-US" u="sng" dirty="0"/>
              <a:t>BIG</a:t>
            </a:r>
            <a:r>
              <a:rPr lang="en-US" dirty="0"/>
              <a:t> dollars at stake</a:t>
            </a:r>
          </a:p>
          <a:p>
            <a:pPr lvl="1"/>
            <a:r>
              <a:rPr lang="en-US" dirty="0"/>
              <a:t>In 2021, monetary value of top 10 private plaintiff FLSA settlements was $641.3M</a:t>
            </a:r>
          </a:p>
          <a:p>
            <a:r>
              <a:rPr lang="en-US" dirty="0"/>
              <a:t>Don’t forget DOL audit and enforcement litigation</a:t>
            </a:r>
          </a:p>
        </p:txBody>
      </p:sp>
      <p:sp>
        <p:nvSpPr>
          <p:cNvPr id="4" name="Slide Number Placeholder 3">
            <a:extLst>
              <a:ext uri="{FF2B5EF4-FFF2-40B4-BE49-F238E27FC236}">
                <a16:creationId xmlns:a16="http://schemas.microsoft.com/office/drawing/2014/main" id="{9825CBF0-7881-4108-B3BE-91F868AD6A95}"/>
              </a:ext>
            </a:extLst>
          </p:cNvPr>
          <p:cNvSpPr>
            <a:spLocks noGrp="1"/>
          </p:cNvSpPr>
          <p:nvPr>
            <p:ph type="sldNum" sz="quarter" idx="4"/>
          </p:nvPr>
        </p:nvSpPr>
        <p:spPr/>
        <p:txBody>
          <a:bodyPr/>
          <a:lstStyle/>
          <a:p>
            <a:fld id="{394A85C0-B9AB-439E-A54C-B6D741946A5B}" type="slidenum">
              <a:rPr lang="en-US" smtClean="0"/>
              <a:pPr/>
              <a:t>40</a:t>
            </a:fld>
            <a:endParaRPr lang="en-US" dirty="0"/>
          </a:p>
        </p:txBody>
      </p:sp>
      <p:pic>
        <p:nvPicPr>
          <p:cNvPr id="6" name="Picture 5" descr="Stacks of gold coins">
            <a:extLst>
              <a:ext uri="{FF2B5EF4-FFF2-40B4-BE49-F238E27FC236}">
                <a16:creationId xmlns:a16="http://schemas.microsoft.com/office/drawing/2014/main" id="{DBDB1F34-96BA-4420-81A5-798FA91DE564}"/>
              </a:ext>
            </a:extLst>
          </p:cNvPr>
          <p:cNvPicPr>
            <a:picLocks noChangeAspect="1"/>
          </p:cNvPicPr>
          <p:nvPr/>
        </p:nvPicPr>
        <p:blipFill>
          <a:blip r:embed="rId3"/>
          <a:stretch>
            <a:fillRect/>
          </a:stretch>
        </p:blipFill>
        <p:spPr>
          <a:xfrm>
            <a:off x="6096000" y="133893"/>
            <a:ext cx="2867402" cy="1911601"/>
          </a:xfrm>
          <a:prstGeom prst="rect">
            <a:avLst/>
          </a:prstGeom>
        </p:spPr>
      </p:pic>
    </p:spTree>
    <p:extLst>
      <p:ext uri="{BB962C8B-B14F-4D97-AF65-F5344CB8AC3E}">
        <p14:creationId xmlns:p14="http://schemas.microsoft.com/office/powerpoint/2010/main" val="2592421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6674-24DA-486A-BA91-B60F33428262}"/>
              </a:ext>
            </a:extLst>
          </p:cNvPr>
          <p:cNvSpPr>
            <a:spLocks noGrp="1"/>
          </p:cNvSpPr>
          <p:nvPr>
            <p:ph type="title"/>
          </p:nvPr>
        </p:nvSpPr>
        <p:spPr/>
        <p:txBody>
          <a:bodyPr/>
          <a:lstStyle/>
          <a:p>
            <a:r>
              <a:rPr lang="en-US" dirty="0"/>
              <a:t>Common Claims (New &amp; Old)</a:t>
            </a:r>
          </a:p>
        </p:txBody>
      </p:sp>
      <p:sp>
        <p:nvSpPr>
          <p:cNvPr id="3" name="Content Placeholder 2">
            <a:extLst>
              <a:ext uri="{FF2B5EF4-FFF2-40B4-BE49-F238E27FC236}">
                <a16:creationId xmlns:a16="http://schemas.microsoft.com/office/drawing/2014/main" id="{3A7DE902-A157-4530-8C73-3A39272A71E2}"/>
              </a:ext>
            </a:extLst>
          </p:cNvPr>
          <p:cNvSpPr>
            <a:spLocks noGrp="1"/>
          </p:cNvSpPr>
          <p:nvPr>
            <p:ph idx="1"/>
          </p:nvPr>
        </p:nvSpPr>
        <p:spPr/>
        <p:txBody>
          <a:bodyPr>
            <a:normAutofit fontScale="92500" lnSpcReduction="20000"/>
          </a:bodyPr>
          <a:lstStyle/>
          <a:p>
            <a:r>
              <a:rPr lang="en-US" dirty="0"/>
              <a:t>Rounding practices</a:t>
            </a:r>
          </a:p>
          <a:p>
            <a:r>
              <a:rPr lang="en-US" dirty="0"/>
              <a:t>Pre/post shift prep and clean up </a:t>
            </a:r>
          </a:p>
          <a:p>
            <a:r>
              <a:rPr lang="en-US" dirty="0"/>
              <a:t>Transition time</a:t>
            </a:r>
          </a:p>
          <a:p>
            <a:r>
              <a:rPr lang="en-US" dirty="0"/>
              <a:t>Donning/doffing</a:t>
            </a:r>
          </a:p>
          <a:p>
            <a:r>
              <a:rPr lang="en-US" dirty="0"/>
              <a:t>Remote</a:t>
            </a:r>
          </a:p>
          <a:p>
            <a:pPr lvl="1"/>
            <a:r>
              <a:rPr lang="en-US" dirty="0"/>
              <a:t>Boot-up/Boot down</a:t>
            </a:r>
          </a:p>
          <a:p>
            <a:pPr lvl="1"/>
            <a:r>
              <a:rPr lang="en-US" dirty="0"/>
              <a:t>After hours calls/texts/e-mails</a:t>
            </a:r>
          </a:p>
          <a:p>
            <a:pPr lvl="1"/>
            <a:r>
              <a:rPr lang="en-US" dirty="0"/>
              <a:t>Uncompensated breaks &lt; 30 mins</a:t>
            </a:r>
          </a:p>
          <a:p>
            <a:pPr lvl="1"/>
            <a:r>
              <a:rPr lang="en-US" dirty="0"/>
              <a:t>Recordkeeping violations</a:t>
            </a:r>
          </a:p>
        </p:txBody>
      </p:sp>
    </p:spTree>
    <p:extLst>
      <p:ext uri="{BB962C8B-B14F-4D97-AF65-F5344CB8AC3E}">
        <p14:creationId xmlns:p14="http://schemas.microsoft.com/office/powerpoint/2010/main" val="1135362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027A-8140-4E63-99AB-D7EE54B7F8E3}"/>
              </a:ext>
            </a:extLst>
          </p:cNvPr>
          <p:cNvSpPr>
            <a:spLocks noGrp="1"/>
          </p:cNvSpPr>
          <p:nvPr>
            <p:ph type="title"/>
          </p:nvPr>
        </p:nvSpPr>
        <p:spPr/>
        <p:txBody>
          <a:bodyPr>
            <a:normAutofit fontScale="90000"/>
          </a:bodyPr>
          <a:lstStyle/>
          <a:p>
            <a:r>
              <a:rPr lang="en-US" dirty="0"/>
              <a:t>Keys to Minimize</a:t>
            </a:r>
            <a:br>
              <a:rPr lang="en-US" dirty="0"/>
            </a:br>
            <a:r>
              <a:rPr lang="en-US" dirty="0"/>
              <a:t>Wage/Hour Risk</a:t>
            </a:r>
          </a:p>
        </p:txBody>
      </p:sp>
      <p:sp>
        <p:nvSpPr>
          <p:cNvPr id="3" name="Content Placeholder 2">
            <a:extLst>
              <a:ext uri="{FF2B5EF4-FFF2-40B4-BE49-F238E27FC236}">
                <a16:creationId xmlns:a16="http://schemas.microsoft.com/office/drawing/2014/main" id="{6F39668F-C648-4688-A3EB-A04E753D5CF6}"/>
              </a:ext>
            </a:extLst>
          </p:cNvPr>
          <p:cNvSpPr>
            <a:spLocks noGrp="1"/>
          </p:cNvSpPr>
          <p:nvPr>
            <p:ph idx="1"/>
          </p:nvPr>
        </p:nvSpPr>
        <p:spPr/>
        <p:txBody>
          <a:bodyPr>
            <a:noAutofit/>
          </a:bodyPr>
          <a:lstStyle/>
          <a:p>
            <a:r>
              <a:rPr lang="en-US" sz="2400" dirty="0"/>
              <a:t>Adopt clear, written policies that…</a:t>
            </a:r>
          </a:p>
          <a:p>
            <a:pPr lvl="1"/>
            <a:r>
              <a:rPr lang="en-US" sz="2000" dirty="0"/>
              <a:t>Prohibit off-the-clock work</a:t>
            </a:r>
          </a:p>
          <a:p>
            <a:pPr lvl="1"/>
            <a:r>
              <a:rPr lang="en-US" sz="2000" dirty="0"/>
              <a:t>Require non-exempt employees to report any work time that is not accounted for, scheduled, or recorded </a:t>
            </a:r>
          </a:p>
          <a:p>
            <a:pPr lvl="1"/>
            <a:r>
              <a:rPr lang="en-US" sz="2000" dirty="0"/>
              <a:t>Reiterate that company will pay for all reported hours, even unscheduled/unauthorized, but employee may be disciplined</a:t>
            </a:r>
          </a:p>
          <a:p>
            <a:pPr lvl="1"/>
            <a:r>
              <a:rPr lang="en-US" sz="2000" dirty="0"/>
              <a:t>Expectations for meal and rest breaks</a:t>
            </a:r>
          </a:p>
          <a:p>
            <a:pPr lvl="1"/>
            <a:r>
              <a:rPr lang="en-US" sz="2000" dirty="0"/>
              <a:t>Address remote work and/or flexible work expectations</a:t>
            </a:r>
          </a:p>
          <a:p>
            <a:r>
              <a:rPr lang="en-US" sz="2400" dirty="0"/>
              <a:t>Train front line supervisors to monitor and enforce the rules</a:t>
            </a:r>
          </a:p>
          <a:p>
            <a:endParaRPr lang="en-US" sz="2400" dirty="0"/>
          </a:p>
          <a:p>
            <a:pPr lvl="1"/>
            <a:endParaRPr lang="en-US" dirty="0"/>
          </a:p>
          <a:p>
            <a:endParaRPr lang="en-US" dirty="0"/>
          </a:p>
        </p:txBody>
      </p:sp>
      <p:sp>
        <p:nvSpPr>
          <p:cNvPr id="14" name="Slide Number Placeholder 6">
            <a:extLst>
              <a:ext uri="{FF2B5EF4-FFF2-40B4-BE49-F238E27FC236}">
                <a16:creationId xmlns:a16="http://schemas.microsoft.com/office/drawing/2014/main" id="{D28E5830-2018-1500-D31D-297D13969F8A}"/>
              </a:ext>
            </a:extLst>
          </p:cNvPr>
          <p:cNvSpPr>
            <a:spLocks noGrp="1"/>
          </p:cNvSpPr>
          <p:nvPr>
            <p:ph type="sldNum" sz="quarter" idx="4"/>
          </p:nvPr>
        </p:nvSpPr>
        <p:spPr/>
        <p:txBody>
          <a:bodyPr/>
          <a:lstStyle/>
          <a:p>
            <a:fld id="{394A85C0-B9AB-439E-A54C-B6D741946A5B}" type="slidenum">
              <a:rPr lang="en-US" smtClean="0"/>
              <a:pPr/>
              <a:t>42</a:t>
            </a:fld>
            <a:endParaRPr lang="en-US"/>
          </a:p>
        </p:txBody>
      </p:sp>
      <p:pic>
        <p:nvPicPr>
          <p:cNvPr id="5" name="Picture 4" descr="3D rendering of shapes in different colors and are stacked">
            <a:extLst>
              <a:ext uri="{FF2B5EF4-FFF2-40B4-BE49-F238E27FC236}">
                <a16:creationId xmlns:a16="http://schemas.microsoft.com/office/drawing/2014/main" id="{2C7B5155-97AE-41B0-80DD-D0277F5F972C}"/>
              </a:ext>
            </a:extLst>
          </p:cNvPr>
          <p:cNvPicPr>
            <a:picLocks noChangeAspect="1"/>
          </p:cNvPicPr>
          <p:nvPr/>
        </p:nvPicPr>
        <p:blipFill>
          <a:blip r:embed="rId3"/>
          <a:stretch>
            <a:fillRect/>
          </a:stretch>
        </p:blipFill>
        <p:spPr>
          <a:xfrm>
            <a:off x="6951784" y="361378"/>
            <a:ext cx="2322217" cy="1777878"/>
          </a:xfrm>
          <a:prstGeom prst="rect">
            <a:avLst/>
          </a:prstGeom>
          <a:noFill/>
        </p:spPr>
      </p:pic>
    </p:spTree>
    <p:extLst>
      <p:ext uri="{BB962C8B-B14F-4D97-AF65-F5344CB8AC3E}">
        <p14:creationId xmlns:p14="http://schemas.microsoft.com/office/powerpoint/2010/main" val="2047495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027A-8140-4E63-99AB-D7EE54B7F8E3}"/>
              </a:ext>
            </a:extLst>
          </p:cNvPr>
          <p:cNvSpPr>
            <a:spLocks noGrp="1"/>
          </p:cNvSpPr>
          <p:nvPr>
            <p:ph type="title"/>
          </p:nvPr>
        </p:nvSpPr>
        <p:spPr/>
        <p:txBody>
          <a:bodyPr>
            <a:normAutofit fontScale="90000"/>
          </a:bodyPr>
          <a:lstStyle/>
          <a:p>
            <a:r>
              <a:rPr lang="en-US" dirty="0"/>
              <a:t>Keys to Minimize </a:t>
            </a:r>
            <a:br>
              <a:rPr lang="en-US" dirty="0"/>
            </a:br>
            <a:r>
              <a:rPr lang="en-US" dirty="0"/>
              <a:t>Wage/Hour Risk</a:t>
            </a:r>
          </a:p>
        </p:txBody>
      </p:sp>
      <p:sp>
        <p:nvSpPr>
          <p:cNvPr id="3" name="Content Placeholder 2">
            <a:extLst>
              <a:ext uri="{FF2B5EF4-FFF2-40B4-BE49-F238E27FC236}">
                <a16:creationId xmlns:a16="http://schemas.microsoft.com/office/drawing/2014/main" id="{6F39668F-C648-4688-A3EB-A04E753D5CF6}"/>
              </a:ext>
            </a:extLst>
          </p:cNvPr>
          <p:cNvSpPr>
            <a:spLocks noGrp="1"/>
          </p:cNvSpPr>
          <p:nvPr>
            <p:ph idx="1"/>
          </p:nvPr>
        </p:nvSpPr>
        <p:spPr/>
        <p:txBody>
          <a:bodyPr>
            <a:normAutofit/>
          </a:bodyPr>
          <a:lstStyle/>
          <a:p>
            <a:r>
              <a:rPr lang="en-US" sz="2600" dirty="0"/>
              <a:t>Invest in a reliable timekeeping system and understand how it works (especially rounding!)</a:t>
            </a:r>
          </a:p>
          <a:p>
            <a:r>
              <a:rPr lang="en-US" sz="2600" dirty="0"/>
              <a:t>Regular rate evaluation for any new bonuses or pay to non-exempt employees</a:t>
            </a:r>
          </a:p>
          <a:p>
            <a:r>
              <a:rPr lang="en-US" sz="2600" dirty="0"/>
              <a:t>Periodic, privileged audits of timekeeping policies and practices</a:t>
            </a:r>
          </a:p>
          <a:p>
            <a:pPr lvl="1"/>
            <a:r>
              <a:rPr lang="en-US" sz="2200" dirty="0"/>
              <a:t>Include sampling of rounding results</a:t>
            </a:r>
          </a:p>
          <a:p>
            <a:r>
              <a:rPr lang="en-US" sz="2600" dirty="0"/>
              <a:t>Consider use of arbitration agreements with class action waiver</a:t>
            </a:r>
          </a:p>
          <a:p>
            <a:endParaRPr lang="en-US" dirty="0"/>
          </a:p>
        </p:txBody>
      </p:sp>
      <p:pic>
        <p:nvPicPr>
          <p:cNvPr id="5" name="Picture 4" descr="Business man pulling a block from Jenga tower">
            <a:extLst>
              <a:ext uri="{FF2B5EF4-FFF2-40B4-BE49-F238E27FC236}">
                <a16:creationId xmlns:a16="http://schemas.microsoft.com/office/drawing/2014/main" id="{5A431D67-EB02-49E2-82F4-8A83A3309BC0}"/>
              </a:ext>
            </a:extLst>
          </p:cNvPr>
          <p:cNvPicPr>
            <a:picLocks noChangeAspect="1"/>
          </p:cNvPicPr>
          <p:nvPr/>
        </p:nvPicPr>
        <p:blipFill>
          <a:blip r:embed="rId3"/>
          <a:stretch>
            <a:fillRect/>
          </a:stretch>
        </p:blipFill>
        <p:spPr>
          <a:xfrm>
            <a:off x="6781800" y="253796"/>
            <a:ext cx="2645396" cy="1763166"/>
          </a:xfrm>
          <a:prstGeom prst="rect">
            <a:avLst/>
          </a:prstGeom>
        </p:spPr>
      </p:pic>
    </p:spTree>
    <p:extLst>
      <p:ext uri="{BB962C8B-B14F-4D97-AF65-F5344CB8AC3E}">
        <p14:creationId xmlns:p14="http://schemas.microsoft.com/office/powerpoint/2010/main" val="1575386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84A644-304D-4528-8E54-C2533634F22D}"/>
              </a:ext>
            </a:extLst>
          </p:cNvPr>
          <p:cNvSpPr>
            <a:spLocks noGrp="1"/>
          </p:cNvSpPr>
          <p:nvPr>
            <p:ph type="body" sz="quarter" idx="15"/>
          </p:nvPr>
        </p:nvSpPr>
        <p:spPr>
          <a:xfrm>
            <a:off x="5214480" y="3223310"/>
            <a:ext cx="3686852" cy="514248"/>
          </a:xfrm>
        </p:spPr>
        <p:txBody>
          <a:bodyPr/>
          <a:lstStyle/>
          <a:p>
            <a:r>
              <a:rPr lang="en-US" dirty="0"/>
              <a:t>Annie Eiden</a:t>
            </a:r>
          </a:p>
        </p:txBody>
      </p:sp>
      <p:sp>
        <p:nvSpPr>
          <p:cNvPr id="6" name="Text Placeholder 5">
            <a:extLst>
              <a:ext uri="{FF2B5EF4-FFF2-40B4-BE49-F238E27FC236}">
                <a16:creationId xmlns:a16="http://schemas.microsoft.com/office/drawing/2014/main" id="{B7BB804E-4481-499E-96B7-A37DA520685F}"/>
              </a:ext>
            </a:extLst>
          </p:cNvPr>
          <p:cNvSpPr>
            <a:spLocks noGrp="1"/>
          </p:cNvSpPr>
          <p:nvPr>
            <p:ph type="body" idx="16"/>
          </p:nvPr>
        </p:nvSpPr>
        <p:spPr>
          <a:xfrm>
            <a:off x="5214483" y="3763087"/>
            <a:ext cx="3686849" cy="742606"/>
          </a:xfrm>
        </p:spPr>
        <p:txBody>
          <a:bodyPr/>
          <a:lstStyle/>
          <a:p>
            <a:r>
              <a:rPr lang="en-US" dirty="0"/>
              <a:t>920.436.7691</a:t>
            </a:r>
          </a:p>
          <a:p>
            <a:r>
              <a:rPr lang="en-US" dirty="0"/>
              <a:t>aeiden@gklaw.com</a:t>
            </a:r>
          </a:p>
        </p:txBody>
      </p:sp>
      <p:pic>
        <p:nvPicPr>
          <p:cNvPr id="21" name="Picture Placeholder 20" descr="A picture containing person, clothing, smiling, hairpiece&#10;&#10;Description automatically generated">
            <a:extLst>
              <a:ext uri="{FF2B5EF4-FFF2-40B4-BE49-F238E27FC236}">
                <a16:creationId xmlns:a16="http://schemas.microsoft.com/office/drawing/2014/main" id="{A1632121-7881-490B-BA5D-71A3AF3ADAC0}"/>
              </a:ext>
            </a:extLst>
          </p:cNvPr>
          <p:cNvPicPr>
            <a:picLocks noGrp="1" noChangeAspect="1"/>
          </p:cNvPicPr>
          <p:nvPr>
            <p:ph type="pic" sz="quarter" idx="17"/>
          </p:nvPr>
        </p:nvPicPr>
        <p:blipFill>
          <a:blip r:embed="rId2"/>
          <a:srcRect l="47" r="47"/>
          <a:stretch>
            <a:fillRect/>
          </a:stretch>
        </p:blipFill>
        <p:spPr>
          <a:xfrm>
            <a:off x="4030134" y="3223310"/>
            <a:ext cx="1005483" cy="1256854"/>
          </a:xfrm>
        </p:spPr>
      </p:pic>
      <p:pic>
        <p:nvPicPr>
          <p:cNvPr id="7" name="Picture Placeholder 20" descr="A close-up of a person smiling&#10;&#10;Description automatically generated">
            <a:extLst>
              <a:ext uri="{FF2B5EF4-FFF2-40B4-BE49-F238E27FC236}">
                <a16:creationId xmlns:a16="http://schemas.microsoft.com/office/drawing/2014/main" id="{FD5754FA-90AD-4C87-8C1D-DF66637DDD3F}"/>
              </a:ext>
            </a:extLst>
          </p:cNvPr>
          <p:cNvPicPr>
            <a:picLocks noChangeAspect="1"/>
          </p:cNvPicPr>
          <p:nvPr/>
        </p:nvPicPr>
        <p:blipFill>
          <a:blip r:embed="rId3"/>
          <a:srcRect l="47" r="47"/>
          <a:stretch>
            <a:fillRect/>
          </a:stretch>
        </p:blipFill>
        <p:spPr>
          <a:xfrm>
            <a:off x="4030134" y="3223310"/>
            <a:ext cx="1005483" cy="1256854"/>
          </a:xfrm>
          <a:prstGeom prst="rect">
            <a:avLst/>
          </a:prstGeom>
        </p:spPr>
      </p:pic>
    </p:spTree>
    <p:extLst>
      <p:ext uri="{BB962C8B-B14F-4D97-AF65-F5344CB8AC3E}">
        <p14:creationId xmlns:p14="http://schemas.microsoft.com/office/powerpoint/2010/main" val="54442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E3D1-3456-493D-865F-FEA2DED7A78C}"/>
              </a:ext>
            </a:extLst>
          </p:cNvPr>
          <p:cNvSpPr>
            <a:spLocks noGrp="1"/>
          </p:cNvSpPr>
          <p:nvPr>
            <p:ph type="title"/>
          </p:nvPr>
        </p:nvSpPr>
        <p:spPr>
          <a:xfrm>
            <a:off x="677334" y="609600"/>
            <a:ext cx="8596667" cy="1320800"/>
          </a:xfrm>
        </p:spPr>
        <p:txBody>
          <a:bodyPr anchor="b">
            <a:normAutofit/>
          </a:bodyPr>
          <a:lstStyle/>
          <a:p>
            <a:pPr>
              <a:lnSpc>
                <a:spcPct val="90000"/>
              </a:lnSpc>
            </a:pPr>
            <a:r>
              <a:rPr lang="en-US" dirty="0"/>
              <a:t>Federal Movement Against</a:t>
            </a:r>
            <a:br>
              <a:rPr lang="en-US" dirty="0"/>
            </a:br>
            <a:r>
              <a:rPr lang="en-US" dirty="0"/>
              <a:t>Non-Competes</a:t>
            </a:r>
            <a:endParaRPr lang="en-US"/>
          </a:p>
        </p:txBody>
      </p:sp>
      <p:sp>
        <p:nvSpPr>
          <p:cNvPr id="3" name="Content Placeholder 2">
            <a:extLst>
              <a:ext uri="{FF2B5EF4-FFF2-40B4-BE49-F238E27FC236}">
                <a16:creationId xmlns:a16="http://schemas.microsoft.com/office/drawing/2014/main" id="{C434CFDE-42A3-4894-AAB9-A47659AC7C43}"/>
              </a:ext>
            </a:extLst>
          </p:cNvPr>
          <p:cNvSpPr>
            <a:spLocks noGrp="1"/>
          </p:cNvSpPr>
          <p:nvPr>
            <p:ph sz="half" idx="1"/>
          </p:nvPr>
        </p:nvSpPr>
        <p:spPr>
          <a:xfrm>
            <a:off x="677334" y="2160588"/>
            <a:ext cx="4696771" cy="4276191"/>
          </a:xfrm>
        </p:spPr>
        <p:txBody>
          <a:bodyPr>
            <a:normAutofit/>
          </a:bodyPr>
          <a:lstStyle/>
          <a:p>
            <a:r>
              <a:rPr lang="en-US" dirty="0"/>
              <a:t>On January 5, 2023, FTC issues proposed rule that would ban non-competes with workers</a:t>
            </a:r>
          </a:p>
          <a:p>
            <a:endParaRPr lang="en-US" dirty="0"/>
          </a:p>
        </p:txBody>
      </p:sp>
      <p:pic>
        <p:nvPicPr>
          <p:cNvPr id="2050" name="Picture 2" descr="Graphic Design , Illustration ?� Louise Aird">
            <a:extLst>
              <a:ext uri="{FF2B5EF4-FFF2-40B4-BE49-F238E27FC236}">
                <a16:creationId xmlns:a16="http://schemas.microsoft.com/office/drawing/2014/main" id="{D52D9AFE-AE81-4060-81CC-373AF61991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00944" y="2160589"/>
            <a:ext cx="3162086" cy="4276190"/>
          </a:xfrm>
          <a:prstGeom prst="rect">
            <a:avLst/>
          </a:prstGeom>
          <a:solidFill>
            <a:srgbClr val="FFFFFF"/>
          </a:solidFill>
        </p:spPr>
      </p:pic>
    </p:spTree>
    <p:extLst>
      <p:ext uri="{BB962C8B-B14F-4D97-AF65-F5344CB8AC3E}">
        <p14:creationId xmlns:p14="http://schemas.microsoft.com/office/powerpoint/2010/main" val="92507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Highlights of the Proposed Rule</a:t>
            </a:r>
          </a:p>
        </p:txBody>
      </p:sp>
      <p:sp>
        <p:nvSpPr>
          <p:cNvPr id="3" name="Content Placeholder 2"/>
          <p:cNvSpPr>
            <a:spLocks noGrp="1"/>
          </p:cNvSpPr>
          <p:nvPr>
            <p:ph idx="1"/>
          </p:nvPr>
        </p:nvSpPr>
        <p:spPr/>
        <p:txBody>
          <a:bodyPr>
            <a:normAutofit lnSpcReduction="10000"/>
          </a:bodyPr>
          <a:lstStyle/>
          <a:p>
            <a:r>
              <a:rPr lang="en-US" dirty="0"/>
              <a:t>Both express and de facto non-competes are prohibited</a:t>
            </a:r>
          </a:p>
          <a:p>
            <a:pPr lvl="1"/>
            <a:r>
              <a:rPr lang="en-US" dirty="0"/>
              <a:t>Could reach non-solicitation and non-disclosure </a:t>
            </a:r>
          </a:p>
          <a:p>
            <a:r>
              <a:rPr lang="en-US" dirty="0"/>
              <a:t>Covers agreements with employees, interns, volunteers, and contractors</a:t>
            </a:r>
          </a:p>
          <a:p>
            <a:r>
              <a:rPr lang="en-US" dirty="0"/>
              <a:t>Applies retroactively and prospectively</a:t>
            </a:r>
          </a:p>
          <a:p>
            <a:pPr lvl="1"/>
            <a:r>
              <a:rPr lang="en-US" dirty="0"/>
              <a:t>Must provide </a:t>
            </a:r>
            <a:r>
              <a:rPr lang="en-US" i="1" dirty="0"/>
              <a:t>individualized</a:t>
            </a:r>
            <a:r>
              <a:rPr lang="en-US" dirty="0"/>
              <a:t> notice of recission within 45 days</a:t>
            </a:r>
          </a:p>
        </p:txBody>
      </p:sp>
    </p:spTree>
    <p:extLst>
      <p:ext uri="{BB962C8B-B14F-4D97-AF65-F5344CB8AC3E}">
        <p14:creationId xmlns:p14="http://schemas.microsoft.com/office/powerpoint/2010/main" val="381615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Highlights of the Proposed Rule</a:t>
            </a:r>
          </a:p>
        </p:txBody>
      </p:sp>
      <p:sp>
        <p:nvSpPr>
          <p:cNvPr id="3" name="Content Placeholder 2"/>
          <p:cNvSpPr>
            <a:spLocks noGrp="1"/>
          </p:cNvSpPr>
          <p:nvPr>
            <p:ph idx="1"/>
          </p:nvPr>
        </p:nvSpPr>
        <p:spPr/>
        <p:txBody>
          <a:bodyPr>
            <a:normAutofit/>
          </a:bodyPr>
          <a:lstStyle/>
          <a:p>
            <a:r>
              <a:rPr lang="en-US" dirty="0"/>
              <a:t>Includes limited exceptions</a:t>
            </a:r>
          </a:p>
          <a:p>
            <a:pPr lvl="1"/>
            <a:r>
              <a:rPr lang="en-US" dirty="0"/>
              <a:t>Franchisor/franchisee</a:t>
            </a:r>
          </a:p>
          <a:p>
            <a:pPr lvl="1"/>
            <a:r>
              <a:rPr lang="en-US" dirty="0"/>
              <a:t>Sale of business with “substantial” owner  (&gt;25% ownership interest)</a:t>
            </a:r>
          </a:p>
          <a:p>
            <a:r>
              <a:rPr lang="en-US" dirty="0"/>
              <a:t>Preempts inconsistent state laws (although must still comply with more restrictive laws)</a:t>
            </a:r>
          </a:p>
        </p:txBody>
      </p:sp>
    </p:spTree>
    <p:extLst>
      <p:ext uri="{BB962C8B-B14F-4D97-AF65-F5344CB8AC3E}">
        <p14:creationId xmlns:p14="http://schemas.microsoft.com/office/powerpoint/2010/main" val="238092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Path Forward</a:t>
            </a:r>
          </a:p>
        </p:txBody>
      </p:sp>
      <p:sp>
        <p:nvSpPr>
          <p:cNvPr id="3" name="Content Placeholder 2"/>
          <p:cNvSpPr>
            <a:spLocks noGrp="1"/>
          </p:cNvSpPr>
          <p:nvPr>
            <p:ph idx="1"/>
          </p:nvPr>
        </p:nvSpPr>
        <p:spPr/>
        <p:txBody>
          <a:bodyPr>
            <a:normAutofit/>
          </a:bodyPr>
          <a:lstStyle/>
          <a:p>
            <a:r>
              <a:rPr lang="en-US" dirty="0"/>
              <a:t>60-day public comment period</a:t>
            </a:r>
          </a:p>
          <a:p>
            <a:r>
              <a:rPr lang="en-US" b="0" i="0" dirty="0">
                <a:solidFill>
                  <a:srgbClr val="363636"/>
                </a:solidFill>
                <a:effectLst/>
                <a:latin typeface="Arial" panose="020B0604020202020204" pitchFamily="34" charset="0"/>
              </a:rPr>
              <a:t>Informal hearings</a:t>
            </a:r>
          </a:p>
          <a:p>
            <a:r>
              <a:rPr lang="en-US" dirty="0">
                <a:solidFill>
                  <a:srgbClr val="363636"/>
                </a:solidFill>
              </a:rPr>
              <a:t>Publication of final rule</a:t>
            </a:r>
          </a:p>
          <a:p>
            <a:r>
              <a:rPr lang="en-US" dirty="0">
                <a:solidFill>
                  <a:srgbClr val="363636"/>
                </a:solidFill>
              </a:rPr>
              <a:t>At the earliest, enforcement can begin 180 days after publication of final rule (September 2023)</a:t>
            </a:r>
          </a:p>
          <a:p>
            <a:endParaRPr lang="en-US" dirty="0">
              <a:solidFill>
                <a:srgbClr val="363636"/>
              </a:solidFill>
            </a:endParaRPr>
          </a:p>
          <a:p>
            <a:endParaRPr lang="en-US" b="0" i="0" dirty="0">
              <a:solidFill>
                <a:srgbClr val="363636"/>
              </a:solidFill>
              <a:effectLst/>
              <a:latin typeface="Arial" panose="020B0604020202020204" pitchFamily="34" charset="0"/>
            </a:endParaRPr>
          </a:p>
        </p:txBody>
      </p:sp>
    </p:spTree>
    <p:extLst>
      <p:ext uri="{BB962C8B-B14F-4D97-AF65-F5344CB8AC3E}">
        <p14:creationId xmlns:p14="http://schemas.microsoft.com/office/powerpoint/2010/main" val="281780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606366" cy="1138989"/>
          </a:xfrm>
        </p:spPr>
        <p:txBody>
          <a:bodyPr>
            <a:normAutofit/>
          </a:bodyPr>
          <a:lstStyle/>
          <a:p>
            <a:r>
              <a:rPr lang="en-US" dirty="0"/>
              <a:t>Expect Legal Challenges</a:t>
            </a:r>
          </a:p>
        </p:txBody>
      </p:sp>
      <p:sp>
        <p:nvSpPr>
          <p:cNvPr id="3" name="Content Placeholder 2"/>
          <p:cNvSpPr>
            <a:spLocks noGrp="1"/>
          </p:cNvSpPr>
          <p:nvPr>
            <p:ph idx="1"/>
          </p:nvPr>
        </p:nvSpPr>
        <p:spPr/>
        <p:txBody>
          <a:bodyPr>
            <a:normAutofit/>
          </a:bodyPr>
          <a:lstStyle/>
          <a:p>
            <a:r>
              <a:rPr lang="en-US" dirty="0"/>
              <a:t>Previewed by lone dissenting Commissioner</a:t>
            </a:r>
          </a:p>
          <a:p>
            <a:pPr lvl="1"/>
            <a:r>
              <a:rPr lang="en-US" dirty="0"/>
              <a:t>Departure from hundreds of years of precedent</a:t>
            </a:r>
          </a:p>
          <a:p>
            <a:pPr lvl="1"/>
            <a:r>
              <a:rPr lang="en-US" dirty="0"/>
              <a:t>FTC lacks authority to engage in substantive competition rulemaking</a:t>
            </a:r>
          </a:p>
          <a:p>
            <a:pPr lvl="1"/>
            <a:r>
              <a:rPr lang="en-US" dirty="0"/>
              <a:t>Lacks clear congressional authority required under major question doctrine</a:t>
            </a:r>
          </a:p>
          <a:p>
            <a:pPr lvl="1"/>
            <a:r>
              <a:rPr lang="en-US" dirty="0"/>
              <a:t>Impermissible delegation of legislative authority</a:t>
            </a:r>
          </a:p>
          <a:p>
            <a:pPr lvl="1"/>
            <a:endParaRPr lang="en-US" dirty="0"/>
          </a:p>
        </p:txBody>
      </p:sp>
    </p:spTree>
    <p:extLst>
      <p:ext uri="{BB962C8B-B14F-4D97-AF65-F5344CB8AC3E}">
        <p14:creationId xmlns:p14="http://schemas.microsoft.com/office/powerpoint/2010/main" val="1569770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fb06d06-b076-44c3-b335-a50a454b00e6"/>
</p:tagLst>
</file>

<file path=ppt/theme/theme1.xml><?xml version="1.0" encoding="utf-8"?>
<a:theme xmlns:a="http://schemas.openxmlformats.org/drawingml/2006/main" name="Facet">
  <a:themeElements>
    <a:clrScheme name="Godfrey &amp; Kahn Brand">
      <a:dk1>
        <a:srgbClr val="002D62"/>
      </a:dk1>
      <a:lt1>
        <a:sysClr val="window" lastClr="FFFFFF"/>
      </a:lt1>
      <a:dk2>
        <a:srgbClr val="001E42"/>
      </a:dk2>
      <a:lt2>
        <a:srgbClr val="EBEBEB"/>
      </a:lt2>
      <a:accent1>
        <a:srgbClr val="002D62"/>
      </a:accent1>
      <a:accent2>
        <a:srgbClr val="17ACE7"/>
      </a:accent2>
      <a:accent3>
        <a:srgbClr val="42D0A2"/>
      </a:accent3>
      <a:accent4>
        <a:srgbClr val="82145D"/>
      </a:accent4>
      <a:accent5>
        <a:srgbClr val="B8E44A"/>
      </a:accent5>
      <a:accent6>
        <a:srgbClr val="57257D"/>
      </a:accent6>
      <a:hlink>
        <a:srgbClr val="17ACE7"/>
      </a:hlink>
      <a:folHlink>
        <a:srgbClr val="7030A0"/>
      </a:folHlink>
    </a:clrScheme>
    <a:fontScheme name="Arial Font Scheme">
      <a:majorFont>
        <a:latin typeface="Arial"/>
        <a:ea typeface=""/>
        <a:cs typeface=""/>
      </a:majorFont>
      <a:minorFont>
        <a:latin typeface="Arial"/>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K_Powerpoint Template.pptx  -  Read-Only" id="{D8E24669-7A98-42E8-8B83-0B30318D8E8A}" vid="{6BCD4400-1C59-46E1-8E54-19BC7F6A26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GK Brand PPT</Template>
  <TotalTime>725</TotalTime>
  <Words>2844</Words>
  <Application>Microsoft Macintosh PowerPoint</Application>
  <PresentationFormat>Widescreen</PresentationFormat>
  <Paragraphs>356</Paragraphs>
  <Slides>44</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vt:lpstr>
      <vt:lpstr>Calibri</vt:lpstr>
      <vt:lpstr>DIN Regular</vt:lpstr>
      <vt:lpstr>Source Sans Pro Web</vt:lpstr>
      <vt:lpstr>Times New Roman</vt:lpstr>
      <vt:lpstr>Wingdings 3</vt:lpstr>
      <vt:lpstr>Facet</vt:lpstr>
      <vt:lpstr>Legal Update Labor &amp; Employment</vt:lpstr>
      <vt:lpstr>Agenda</vt:lpstr>
      <vt:lpstr>Hot Button Issues</vt:lpstr>
      <vt:lpstr>Federal Movement Against Non-Competes</vt:lpstr>
      <vt:lpstr>Federal Movement Against Non-Competes</vt:lpstr>
      <vt:lpstr>Highlights of the Proposed Rule</vt:lpstr>
      <vt:lpstr>Highlights of the Proposed Rule</vt:lpstr>
      <vt:lpstr>Path Forward</vt:lpstr>
      <vt:lpstr>Expect Legal Challenges</vt:lpstr>
      <vt:lpstr>Alternatives</vt:lpstr>
      <vt:lpstr>Key Takeaways</vt:lpstr>
      <vt:lpstr>State Movement Against Non-Competes</vt:lpstr>
      <vt:lpstr>State Movement Against Non-Competes</vt:lpstr>
      <vt:lpstr>Federal Legislation</vt:lpstr>
      <vt:lpstr>     Post #MeToo New federal laws on the confidentiality of sexual harassment and assault claims</vt:lpstr>
      <vt:lpstr>Ending Forced Arbitration of Sexual Assault and Sexual Harassment Act</vt:lpstr>
      <vt:lpstr>Speak Out Act</vt:lpstr>
      <vt:lpstr>Expansion of Pregnancy and Breastfeeding Protections</vt:lpstr>
      <vt:lpstr>Pregnant Workers Fairness Act </vt:lpstr>
      <vt:lpstr>PUMP For Nursing Mothers Act </vt:lpstr>
      <vt:lpstr>Federal Agency Updates</vt:lpstr>
      <vt:lpstr>DOL Increased Enforcement Activity</vt:lpstr>
      <vt:lpstr>DOL FLSA Independent Contractor Rule</vt:lpstr>
      <vt:lpstr>DOL FLSA Independent Contractor Rule</vt:lpstr>
      <vt:lpstr>EEOC Updates</vt:lpstr>
      <vt:lpstr>EEOC, NLRB Take Aim at AI</vt:lpstr>
      <vt:lpstr>PowerPoint Presentation</vt:lpstr>
      <vt:lpstr>State Law Developments</vt:lpstr>
      <vt:lpstr>Wisconsin Department of Workforce Development </vt:lpstr>
      <vt:lpstr>Wisconsin Cases</vt:lpstr>
      <vt:lpstr>State Legislative Hotbeds</vt:lpstr>
      <vt:lpstr>State Pay Transparency Laws</vt:lpstr>
      <vt:lpstr>State Pay Transparency Laws</vt:lpstr>
      <vt:lpstr>State Pay Transparency Laws</vt:lpstr>
      <vt:lpstr>State Consumer Privacy Laws </vt:lpstr>
      <vt:lpstr>Forecasting 2023</vt:lpstr>
      <vt:lpstr>Key Issues in 2023 </vt:lpstr>
      <vt:lpstr>Keys to Minimize Multi-State Risk</vt:lpstr>
      <vt:lpstr>Wage/Hour</vt:lpstr>
      <vt:lpstr>Big Exposure</vt:lpstr>
      <vt:lpstr>Common Claims (New &amp; Old)</vt:lpstr>
      <vt:lpstr>Keys to Minimize Wage/Hour Risk</vt:lpstr>
      <vt:lpstr>Keys to Minimize  Wage/Hour Risk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López, Rebeca</dc:creator>
  <cp:lastModifiedBy>Michelle Weiss</cp:lastModifiedBy>
  <cp:revision>94</cp:revision>
  <dcterms:created xsi:type="dcterms:W3CDTF">2023-01-11T01:36:52Z</dcterms:created>
  <dcterms:modified xsi:type="dcterms:W3CDTF">2023-01-17T20:15:26Z</dcterms:modified>
</cp:coreProperties>
</file>